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notesMasterIdLst>
    <p:notesMasterId r:id="rId32"/>
  </p:notesMasterIdLst>
  <p:handoutMasterIdLst>
    <p:handoutMasterId r:id="rId33"/>
  </p:handoutMasterIdLst>
  <p:sldIdLst>
    <p:sldId id="313" r:id="rId5"/>
    <p:sldId id="790" r:id="rId6"/>
    <p:sldId id="853" r:id="rId7"/>
    <p:sldId id="724" r:id="rId8"/>
    <p:sldId id="684" r:id="rId9"/>
    <p:sldId id="727" r:id="rId10"/>
    <p:sldId id="788" r:id="rId11"/>
    <p:sldId id="789" r:id="rId12"/>
    <p:sldId id="729" r:id="rId13"/>
    <p:sldId id="797" r:id="rId14"/>
    <p:sldId id="798" r:id="rId15"/>
    <p:sldId id="840" r:id="rId16"/>
    <p:sldId id="841" r:id="rId17"/>
    <p:sldId id="842" r:id="rId18"/>
    <p:sldId id="732" r:id="rId19"/>
    <p:sldId id="731" r:id="rId20"/>
    <p:sldId id="730" r:id="rId21"/>
    <p:sldId id="800" r:id="rId22"/>
    <p:sldId id="801" r:id="rId23"/>
    <p:sldId id="825" r:id="rId24"/>
    <p:sldId id="796" r:id="rId25"/>
    <p:sldId id="737" r:id="rId26"/>
    <p:sldId id="736" r:id="rId27"/>
    <p:sldId id="839" r:id="rId28"/>
    <p:sldId id="847" r:id="rId29"/>
    <p:sldId id="659" r:id="rId30"/>
    <p:sldId id="855" r:id="rId31"/>
  </p:sldIdLst>
  <p:sldSz cx="12192000" cy="6858000"/>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lt" initials="PJT" lastIdx="2" clrIdx="0"/>
  <p:cmAuthor id="1" name="Shayna Kozuch" initials="SK" lastIdx="2" clrIdx="1">
    <p:extLst>
      <p:ext uri="{19B8F6BF-5375-455C-9EA6-DF929625EA0E}">
        <p15:presenceInfo xmlns:p15="http://schemas.microsoft.com/office/powerpoint/2012/main" userId="S-1-5-21-371399076-3047136788-812747186-33748" providerId="AD"/>
      </p:ext>
    </p:extLst>
  </p:cmAuthor>
  <p:cmAuthor id="2" name="Jamie Emerson" initials="JE" lastIdx="3" clrIdx="2">
    <p:extLst>
      <p:ext uri="{19B8F6BF-5375-455C-9EA6-DF929625EA0E}">
        <p15:presenceInfo xmlns:p15="http://schemas.microsoft.com/office/powerpoint/2012/main" userId="Jamie Emerson" providerId="None"/>
      </p:ext>
    </p:extLst>
  </p:cmAuthor>
  <p:cmAuthor id="3" name="Robert Hartigan" initials="RH" lastIdx="2" clrIdx="3">
    <p:extLst>
      <p:ext uri="{19B8F6BF-5375-455C-9EA6-DF929625EA0E}">
        <p15:presenceInfo xmlns:p15="http://schemas.microsoft.com/office/powerpoint/2012/main" userId="S-1-5-21-371399076-3047136788-812747186-64067" providerId="AD"/>
      </p:ext>
    </p:extLst>
  </p:cmAuthor>
  <p:cmAuthor id="4" name="Jin" initials="J" lastIdx="1" clrIdx="4">
    <p:extLst>
      <p:ext uri="{19B8F6BF-5375-455C-9EA6-DF929625EA0E}">
        <p15:presenceInfo xmlns:p15="http://schemas.microsoft.com/office/powerpoint/2012/main" userId="5e610716b1007c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BE2"/>
    <a:srgbClr val="FFFFD1"/>
    <a:srgbClr val="E5FBFF"/>
    <a:srgbClr val="E0BBE4"/>
    <a:srgbClr val="EFFFEB"/>
    <a:srgbClr val="FFE9D3"/>
    <a:srgbClr val="FEC8D8"/>
    <a:srgbClr val="5EC6AB"/>
    <a:srgbClr val="EFD8EC"/>
    <a:srgbClr val="2641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343" autoAdjust="0"/>
  </p:normalViewPr>
  <p:slideViewPr>
    <p:cSldViewPr>
      <p:cViewPr varScale="1">
        <p:scale>
          <a:sx n="65" d="100"/>
          <a:sy n="65" d="100"/>
        </p:scale>
        <p:origin x="644" y="8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FA458E1-5D45-45BA-824A-233F89B2DC5A}" type="datetimeFigureOut">
              <a:rPr lang="en-GB"/>
              <a:pPr>
                <a:defRPr/>
              </a:pPr>
              <a:t>02/12/2024</a:t>
            </a:fld>
            <a:endParaRPr lang="en-GB"/>
          </a:p>
        </p:txBody>
      </p:sp>
      <p:sp>
        <p:nvSpPr>
          <p:cNvPr id="4" name="Footer Placeholder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5" name="Slide Number Placeholder 4"/>
          <p:cNvSpPr>
            <a:spLocks noGrp="1"/>
          </p:cNvSpPr>
          <p:nvPr>
            <p:ph type="sldNum" sz="quarter" idx="3"/>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ECE329F-8B73-4538-AD0B-2F5D130DCD94}" type="slidenum">
              <a:rPr lang="en-GB"/>
              <a:pPr>
                <a:defRPr/>
              </a:pPr>
              <a:t>‹#›</a:t>
            </a:fld>
            <a:endParaRPr lang="en-GB"/>
          </a:p>
        </p:txBody>
      </p:sp>
    </p:spTree>
    <p:extLst>
      <p:ext uri="{BB962C8B-B14F-4D97-AF65-F5344CB8AC3E}">
        <p14:creationId xmlns:p14="http://schemas.microsoft.com/office/powerpoint/2010/main" val="2237111560"/>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5622799" y="0"/>
            <a:ext cx="4301543" cy="33988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290B6622-863A-4BE9-BC94-A31EBED98D3D}" type="datetimeFigureOut">
              <a:rPr lang="en-GB"/>
              <a:pPr>
                <a:defRPr/>
              </a:pPr>
              <a:t>02/12/2024</a:t>
            </a:fld>
            <a:endParaRPr lang="en-GB"/>
          </a:p>
        </p:txBody>
      </p:sp>
      <p:sp>
        <p:nvSpPr>
          <p:cNvPr id="4" name="Slide Image Placeholder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C4051C8F-D56F-4D7F-A4D3-C6F16E2DA686}" type="slidenum">
              <a:rPr lang="en-GB"/>
              <a:pPr>
                <a:defRPr/>
              </a:pPr>
              <a:t>‹#›</a:t>
            </a:fld>
            <a:endParaRPr lang="en-GB"/>
          </a:p>
        </p:txBody>
      </p:sp>
    </p:spTree>
    <p:extLst>
      <p:ext uri="{BB962C8B-B14F-4D97-AF65-F5344CB8AC3E}">
        <p14:creationId xmlns:p14="http://schemas.microsoft.com/office/powerpoint/2010/main" val="3851265521"/>
      </p:ext>
    </p:extLst>
  </p:cSld>
  <p:clrMap bg1="lt1" tx1="dk1" bg2="lt2" tx2="dk2" accent1="accent1" accent2="accent2" accent3="accent3" accent4="accent4" accent5="accent5" accent6="accent6" hlink="hlink" folHlink="folHlink"/>
  <p:hf sldNum="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a:defRPr/>
            </a:pPr>
            <a:endParaRPr lang="en-GB"/>
          </a:p>
        </p:txBody>
      </p:sp>
      <p:sp>
        <p:nvSpPr>
          <p:cNvPr id="5" name="Footer Placeholder 4"/>
          <p:cNvSpPr>
            <a:spLocks noGrp="1"/>
          </p:cNvSpPr>
          <p:nvPr>
            <p:ph type="ftr" sz="quarter" idx="4"/>
          </p:nvPr>
        </p:nvSpPr>
        <p:spPr/>
        <p:txBody>
          <a:bodyPr/>
          <a:lstStyle/>
          <a:p>
            <a:pPr>
              <a:defRPr/>
            </a:pPr>
            <a:endParaRPr lang="en-GB"/>
          </a:p>
        </p:txBody>
      </p:sp>
    </p:spTree>
    <p:extLst>
      <p:ext uri="{BB962C8B-B14F-4D97-AF65-F5344CB8AC3E}">
        <p14:creationId xmlns:p14="http://schemas.microsoft.com/office/powerpoint/2010/main" val="1832769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endParaRPr lang="en-GB"/>
          </a:p>
        </p:txBody>
      </p:sp>
      <p:sp>
        <p:nvSpPr>
          <p:cNvPr id="5" name="Footer Placeholder 4"/>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1356002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5909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2354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71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4635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8120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3451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3938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1672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563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0108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9815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FB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F30FD-2433-4B0F-A51E-44510448479C}" type="datetimeFigureOut">
              <a:rPr lang="en-GB" smtClean="0">
                <a:solidFill>
                  <a:prstClr val="black">
                    <a:tint val="75000"/>
                  </a:prstClr>
                </a:solidFill>
              </a:rPr>
              <a:pPr/>
              <a:t>02/12/2024</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213050-8465-487B-80C3-37D88081AEB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8583999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376"/>
            <a:ext cx="6298242" cy="6854624"/>
          </a:xfrm>
          <a:prstGeom prst="rect">
            <a:avLst/>
          </a:prstGeom>
        </p:spPr>
      </p:pic>
      <p:pic>
        <p:nvPicPr>
          <p:cNvPr id="922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Rectangle 7"/>
          <p:cNvSpPr/>
          <p:nvPr/>
        </p:nvSpPr>
        <p:spPr>
          <a:xfrm>
            <a:off x="6744072" y="508166"/>
            <a:ext cx="5040560" cy="5007525"/>
          </a:xfrm>
          <a:prstGeom prst="rect">
            <a:avLst/>
          </a:prstGeom>
        </p:spPr>
        <p:txBody>
          <a:bodyPr wrap="square">
            <a:spAutoFit/>
          </a:bodyPr>
          <a:lstStyle/>
          <a:p>
            <a:pPr algn="ctr">
              <a:lnSpc>
                <a:spcPct val="119000"/>
              </a:lnSpc>
              <a:spcAft>
                <a:spcPts val="600"/>
              </a:spcAft>
            </a:pPr>
            <a:r>
              <a:rPr lang="en-US" sz="3600" b="1" kern="1400" dirty="0">
                <a:solidFill>
                  <a:srgbClr val="002060"/>
                </a:solidFill>
                <a:latin typeface="Verdana" panose="020B0604030504040204" pitchFamily="34" charset="0"/>
              </a:rPr>
              <a:t>Oral Communication Skills A </a:t>
            </a:r>
          </a:p>
          <a:p>
            <a:pPr algn="ctr">
              <a:lnSpc>
                <a:spcPct val="119000"/>
              </a:lnSpc>
              <a:spcAft>
                <a:spcPts val="600"/>
              </a:spcAft>
            </a:pPr>
            <a:r>
              <a:rPr lang="en-US" sz="2400" b="1" kern="1400" dirty="0">
                <a:solidFill>
                  <a:srgbClr val="1B2A6B"/>
                </a:solidFill>
                <a:latin typeface="Verdana" panose="020B0604030504040204" pitchFamily="34" charset="0"/>
              </a:rPr>
              <a:t>(CELEN069)</a:t>
            </a:r>
            <a:endParaRPr lang="en-US" sz="3600" b="1" kern="1400" dirty="0">
              <a:solidFill>
                <a:srgbClr val="1B2A6B"/>
              </a:solidFill>
              <a:latin typeface="Verdana" panose="020B0604030504040204" pitchFamily="34" charset="0"/>
            </a:endParaRPr>
          </a:p>
          <a:p>
            <a:pPr algn="ctr">
              <a:lnSpc>
                <a:spcPct val="119000"/>
              </a:lnSpc>
            </a:pPr>
            <a:endParaRPr lang="en-US" sz="2800" b="1" kern="1400" dirty="0">
              <a:solidFill>
                <a:srgbClr val="1B2A6B"/>
              </a:solidFill>
              <a:latin typeface="Verdana" panose="020B0604030504040204" pitchFamily="34" charset="0"/>
            </a:endParaRPr>
          </a:p>
          <a:p>
            <a:pPr algn="ctr">
              <a:lnSpc>
                <a:spcPct val="119000"/>
              </a:lnSpc>
            </a:pPr>
            <a:r>
              <a:rPr lang="en-US" sz="2400" i="1" kern="1400" dirty="0">
                <a:latin typeface="Verdana" panose="020B0604030504040204" pitchFamily="34" charset="0"/>
              </a:rPr>
              <a:t>Core Unit 6</a:t>
            </a:r>
          </a:p>
          <a:p>
            <a:pPr algn="ctr">
              <a:lnSpc>
                <a:spcPct val="119000"/>
              </a:lnSpc>
            </a:pPr>
            <a:r>
              <a:rPr lang="en-US" sz="2400" b="1" kern="1400" dirty="0">
                <a:latin typeface="Verdana" panose="020B0604030504040204" pitchFamily="34" charset="0"/>
              </a:rPr>
              <a:t>Artificial Intelligence</a:t>
            </a:r>
          </a:p>
          <a:p>
            <a:pPr algn="ctr">
              <a:lnSpc>
                <a:spcPct val="119000"/>
              </a:lnSpc>
            </a:pPr>
            <a:endParaRPr lang="en-US" sz="2800" b="1" kern="1400" dirty="0">
              <a:latin typeface="Verdana" panose="020B0604030504040204" pitchFamily="34" charset="0"/>
            </a:endParaRPr>
          </a:p>
          <a:p>
            <a:pPr algn="ctr">
              <a:lnSpc>
                <a:spcPct val="119000"/>
              </a:lnSpc>
            </a:pPr>
            <a:r>
              <a:rPr lang="en-US" sz="2400" kern="1400" dirty="0">
                <a:latin typeface="Verdana" panose="020B0604030504040204" pitchFamily="34" charset="0"/>
              </a:rPr>
              <a:t>Lesson 10.1</a:t>
            </a:r>
          </a:p>
        </p:txBody>
      </p:sp>
    </p:spTree>
    <p:extLst>
      <p:ext uri="{BB962C8B-B14F-4D97-AF65-F5344CB8AC3E}">
        <p14:creationId xmlns:p14="http://schemas.microsoft.com/office/powerpoint/2010/main" val="359125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Content Placeholder 8"/>
          <p:cNvSpPr>
            <a:spLocks noGrp="1"/>
          </p:cNvSpPr>
          <p:nvPr>
            <p:ph idx="1"/>
          </p:nvPr>
        </p:nvSpPr>
        <p:spPr>
          <a:xfrm>
            <a:off x="296741" y="1556792"/>
            <a:ext cx="11377254" cy="1440160"/>
          </a:xfrm>
        </p:spPr>
        <p:txBody>
          <a:bodyPr>
            <a:normAutofit/>
          </a:bodyPr>
          <a:lstStyle/>
          <a:p>
            <a:pPr marL="0" indent="0" fontAlgn="base">
              <a:buNone/>
            </a:pPr>
            <a:r>
              <a:rPr lang="en-US" sz="2000" dirty="0"/>
              <a:t>Listen to four brief extracts from today’s lecture on AI.</a:t>
            </a:r>
          </a:p>
          <a:p>
            <a:pPr marL="0" indent="0" fontAlgn="base">
              <a:buNone/>
            </a:pPr>
            <a:r>
              <a:rPr lang="en-US" sz="2000" dirty="0"/>
              <a:t> </a:t>
            </a:r>
          </a:p>
          <a:p>
            <a:pPr marL="0" indent="0" fontAlgn="base">
              <a:buNone/>
            </a:pPr>
            <a:r>
              <a:rPr lang="en-US" sz="2000" dirty="0"/>
              <a:t>What do you think the lecturer’s stance is in each instance? Use the guiding questions below to help you.</a:t>
            </a:r>
          </a:p>
          <a:p>
            <a:pPr marL="0" indent="0" fontAlgn="base">
              <a:buNone/>
            </a:pPr>
            <a:endParaRPr lang="en-GB" sz="1050"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223112557"/>
              </p:ext>
            </p:extLst>
          </p:nvPr>
        </p:nvGraphicFramePr>
        <p:xfrm>
          <a:off x="296741" y="2492896"/>
          <a:ext cx="11559889" cy="3657600"/>
        </p:xfrm>
        <a:graphic>
          <a:graphicData uri="http://schemas.openxmlformats.org/drawingml/2006/table">
            <a:tbl>
              <a:tblPr firstRow="1" firstCol="1" bandRow="1">
                <a:tableStyleId>{2D5ABB26-0587-4C30-8999-92F81FD0307C}</a:tableStyleId>
              </a:tblPr>
              <a:tblGrid>
                <a:gridCol w="2990947">
                  <a:extLst>
                    <a:ext uri="{9D8B030D-6E8A-4147-A177-3AD203B41FA5}">
                      <a16:colId xmlns:a16="http://schemas.microsoft.com/office/drawing/2014/main" val="3025143940"/>
                    </a:ext>
                  </a:extLst>
                </a:gridCol>
                <a:gridCol w="7632848">
                  <a:extLst>
                    <a:ext uri="{9D8B030D-6E8A-4147-A177-3AD203B41FA5}">
                      <a16:colId xmlns:a16="http://schemas.microsoft.com/office/drawing/2014/main" val="2418369629"/>
                    </a:ext>
                  </a:extLst>
                </a:gridCol>
                <a:gridCol w="936094">
                  <a:extLst>
                    <a:ext uri="{9D8B030D-6E8A-4147-A177-3AD203B41FA5}">
                      <a16:colId xmlns:a16="http://schemas.microsoft.com/office/drawing/2014/main" val="2026780318"/>
                    </a:ext>
                  </a:extLst>
                </a:gridCol>
              </a:tblGrid>
              <a:tr h="731520">
                <a:tc>
                  <a:txBody>
                    <a:bodyPr/>
                    <a:lstStyle/>
                    <a:p>
                      <a:pPr algn="ctr">
                        <a:lnSpc>
                          <a:spcPct val="107000"/>
                        </a:lnSpc>
                        <a:spcBef>
                          <a:spcPts val="600"/>
                        </a:spcBef>
                        <a:spcAft>
                          <a:spcPts val="0"/>
                        </a:spcAft>
                      </a:pPr>
                      <a:endParaRPr lang="en-GB" sz="24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600"/>
                        </a:spcAft>
                      </a:pP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Bef>
                          <a:spcPts val="600"/>
                        </a:spcBef>
                        <a:spcAft>
                          <a:spcPts val="0"/>
                        </a:spcAft>
                      </a:pPr>
                      <a:r>
                        <a:rPr lang="en-US" sz="1800" b="1" dirty="0">
                          <a:effectLst/>
                          <a:latin typeface="Calibri" panose="020F0502020204030204" pitchFamily="34" charset="0"/>
                          <a:ea typeface="DengXian"/>
                          <a:cs typeface="Times New Roman" panose="02020603050405020304" pitchFamily="18" charset="0"/>
                        </a:rPr>
                        <a:t>Extract</a:t>
                      </a: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271776"/>
                  </a:ext>
                </a:extLst>
              </a:tr>
              <a:tr h="731520">
                <a:tc rowSpan="4">
                  <a:txBody>
                    <a:bodyPr/>
                    <a:lstStyle/>
                    <a:p>
                      <a:pPr marL="0" marR="0" lvl="0" indent="0" algn="ctr" defTabSz="914400" rtl="0" eaLnBrk="1" fontAlgn="auto" latinLnBrk="0" hangingPunct="1">
                        <a:lnSpc>
                          <a:spcPct val="107000"/>
                        </a:lnSpc>
                        <a:spcBef>
                          <a:spcPts val="600"/>
                        </a:spcBef>
                        <a:spcAft>
                          <a:spcPts val="0"/>
                        </a:spcAft>
                        <a:buClrTx/>
                        <a:buSzTx/>
                        <a:buFontTx/>
                        <a:buNone/>
                        <a:tabLst/>
                        <a:defRPr/>
                      </a:pPr>
                      <a:r>
                        <a:rPr lang="en-US" sz="2400" b="1" dirty="0">
                          <a:solidFill>
                            <a:srgbClr val="002060"/>
                          </a:solidFill>
                          <a:latin typeface="Calibri" panose="020F0502020204030204" pitchFamily="34" charset="0"/>
                          <a:ea typeface="DengXian"/>
                          <a:cs typeface="Times New Roman" panose="02020603050405020304" pitchFamily="18" charset="0"/>
                        </a:rPr>
                        <a:t>What is the lecturer’s stance on …</a:t>
                      </a:r>
                      <a:endParaRPr lang="en-GB" sz="2400" b="1" dirty="0">
                        <a:solidFill>
                          <a:srgbClr val="002060"/>
                        </a:solidFill>
                        <a:latin typeface="Calibri" panose="020F0502020204030204" pitchFamily="34" charset="0"/>
                        <a:ea typeface="DengXian"/>
                        <a:cs typeface="Times New Roman" panose="02020603050405020304" pitchFamily="18" charset="0"/>
                      </a:endParaRPr>
                    </a:p>
                    <a:p>
                      <a:pPr algn="ctr">
                        <a:lnSpc>
                          <a:spcPct val="107000"/>
                        </a:lnSpc>
                        <a:spcBef>
                          <a:spcPts val="600"/>
                        </a:spcBef>
                        <a:spcAft>
                          <a:spcPts val="0"/>
                        </a:spcAft>
                      </a:pPr>
                      <a:endParaRPr lang="en-GB" sz="24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marL="0" marR="0" lvl="0" indent="0" algn="l" defTabSz="914400" rtl="0" eaLnBrk="1" fontAlgn="auto" latinLnBrk="0" hangingPunct="1">
                        <a:lnSpc>
                          <a:spcPct val="107000"/>
                        </a:lnSpc>
                        <a:spcBef>
                          <a:spcPts val="0"/>
                        </a:spcBef>
                        <a:spcAft>
                          <a:spcPts val="600"/>
                        </a:spcAft>
                        <a:buClrTx/>
                        <a:buSzTx/>
                        <a:buFontTx/>
                        <a:buNone/>
                        <a:tabLst/>
                        <a:defRPr/>
                      </a:pPr>
                      <a:r>
                        <a:rPr lang="en-US" sz="2400" dirty="0">
                          <a:effectLst/>
                          <a:latin typeface="Calibri" panose="020F0502020204030204" pitchFamily="34" charset="0"/>
                          <a:ea typeface="DengXian"/>
                          <a:cs typeface="Times New Roman" panose="02020603050405020304" pitchFamily="18" charset="0"/>
                        </a:rPr>
                        <a:t>… </a:t>
                      </a:r>
                      <a:r>
                        <a:rPr lang="en-US" sz="2400" i="1" dirty="0" err="1">
                          <a:effectLst/>
                          <a:latin typeface="Calibri" panose="020F0502020204030204" pitchFamily="34" charset="0"/>
                          <a:ea typeface="DengXian"/>
                          <a:cs typeface="Times New Roman" panose="02020603050405020304" pitchFamily="18" charset="0"/>
                        </a:rPr>
                        <a:t>robopsychology</a:t>
                      </a:r>
                      <a:r>
                        <a:rPr lang="en-US" sz="2400" dirty="0">
                          <a:effectLst/>
                          <a:latin typeface="Calibri" panose="020F0502020204030204" pitchFamily="34" charset="0"/>
                          <a:ea typeface="DengXian"/>
                          <a:cs typeface="Times New Roman" panose="02020603050405020304" pitchFamily="18" charset="0"/>
                        </a:rPr>
                        <a:t>?</a:t>
                      </a:r>
                      <a:r>
                        <a:rPr lang="en-US" sz="2400" baseline="0" dirty="0">
                          <a:effectLst/>
                          <a:latin typeface="Calibri" panose="020F0502020204030204" pitchFamily="34" charset="0"/>
                          <a:ea typeface="DengXian"/>
                          <a:cs typeface="Times New Roman" panose="02020603050405020304" pitchFamily="18" charset="0"/>
                        </a:rPr>
                        <a:t> </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ctr">
                        <a:lnSpc>
                          <a:spcPct val="107000"/>
                        </a:lnSpc>
                        <a:spcBef>
                          <a:spcPts val="600"/>
                        </a:spcBef>
                        <a:spcAft>
                          <a:spcPts val="0"/>
                        </a:spcAft>
                      </a:pPr>
                      <a:r>
                        <a:rPr lang="en-US" sz="2400" b="1" dirty="0">
                          <a:effectLst/>
                          <a:latin typeface="+mn-lt"/>
                          <a:ea typeface="+mn-ea"/>
                          <a:cs typeface="+mn-cs"/>
                        </a:rPr>
                        <a:t>1</a:t>
                      </a:r>
                      <a:endParaRPr lang="en-GB" sz="24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3293631915"/>
                  </a:ext>
                </a:extLst>
              </a:tr>
              <a:tr h="731520">
                <a:tc vMerge="1">
                  <a:txBody>
                    <a:bodyPr/>
                    <a:lstStyle/>
                    <a:p>
                      <a:pPr algn="ctr">
                        <a:lnSpc>
                          <a:spcPct val="107000"/>
                        </a:lnSpc>
                        <a:spcBef>
                          <a:spcPts val="600"/>
                        </a:spcBef>
                        <a:spcAft>
                          <a:spcPts val="0"/>
                        </a:spcAft>
                      </a:pP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marL="0" marR="0" lvl="0" indent="0" algn="l" defTabSz="914400" rtl="0" eaLnBrk="1" fontAlgn="auto" latinLnBrk="0" hangingPunct="1">
                        <a:lnSpc>
                          <a:spcPct val="107000"/>
                        </a:lnSpc>
                        <a:spcBef>
                          <a:spcPts val="0"/>
                        </a:spcBef>
                        <a:spcAft>
                          <a:spcPts val="600"/>
                        </a:spcAft>
                        <a:buClrTx/>
                        <a:buSzTx/>
                        <a:buFontTx/>
                        <a:buNone/>
                        <a:tabLst/>
                        <a:defRPr/>
                      </a:pPr>
                      <a:r>
                        <a:rPr lang="en-US" sz="2400" dirty="0">
                          <a:effectLst/>
                          <a:latin typeface="Calibri" panose="020F0502020204030204" pitchFamily="34" charset="0"/>
                          <a:ea typeface="DengXian"/>
                          <a:cs typeface="Times New Roman" panose="02020603050405020304" pitchFamily="18" charset="0"/>
                        </a:rPr>
                        <a:t>… whether a conscious AI</a:t>
                      </a:r>
                      <a:r>
                        <a:rPr lang="en-US" sz="2400" baseline="0" dirty="0">
                          <a:effectLst/>
                          <a:latin typeface="Calibri" panose="020F0502020204030204" pitchFamily="34" charset="0"/>
                          <a:ea typeface="DengXian"/>
                          <a:cs typeface="Times New Roman" panose="02020603050405020304" pitchFamily="18" charset="0"/>
                        </a:rPr>
                        <a:t> is desirable?</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ctr">
                        <a:lnSpc>
                          <a:spcPct val="107000"/>
                        </a:lnSpc>
                        <a:spcBef>
                          <a:spcPts val="600"/>
                        </a:spcBef>
                        <a:spcAft>
                          <a:spcPts val="0"/>
                        </a:spcAft>
                      </a:pPr>
                      <a:r>
                        <a:rPr lang="en-US" sz="2400" b="1" dirty="0">
                          <a:effectLst/>
                          <a:latin typeface="+mn-lt"/>
                          <a:ea typeface="+mn-ea"/>
                          <a:cs typeface="+mn-cs"/>
                        </a:rPr>
                        <a:t>2</a:t>
                      </a:r>
                      <a:endParaRPr lang="en-GB" sz="24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606605226"/>
                  </a:ext>
                </a:extLst>
              </a:tr>
              <a:tr h="731520">
                <a:tc vMerge="1">
                  <a:txBody>
                    <a:bodyPr/>
                    <a:lstStyle/>
                    <a:p>
                      <a:pPr algn="ctr">
                        <a:lnSpc>
                          <a:spcPct val="107000"/>
                        </a:lnSpc>
                        <a:spcBef>
                          <a:spcPts val="600"/>
                        </a:spcBef>
                        <a:spcAft>
                          <a:spcPts val="0"/>
                        </a:spcAft>
                      </a:pP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marL="0" marR="0" lvl="0" indent="0" algn="l" defTabSz="914400" rtl="0" eaLnBrk="1" fontAlgn="auto" latinLnBrk="0" hangingPunct="1">
                        <a:lnSpc>
                          <a:spcPct val="107000"/>
                        </a:lnSpc>
                        <a:spcBef>
                          <a:spcPts val="0"/>
                        </a:spcBef>
                        <a:spcAft>
                          <a:spcPts val="600"/>
                        </a:spcAft>
                        <a:buClrTx/>
                        <a:buSzTx/>
                        <a:buFontTx/>
                        <a:buNone/>
                        <a:tabLst/>
                        <a:defRPr/>
                      </a:pPr>
                      <a:r>
                        <a:rPr lang="en-US" sz="2400" dirty="0">
                          <a:effectLst/>
                          <a:latin typeface="Calibri" panose="020F0502020204030204" pitchFamily="34" charset="0"/>
                          <a:ea typeface="DengXian"/>
                          <a:cs typeface="Times New Roman" panose="02020603050405020304" pitchFamily="18" charset="0"/>
                        </a:rPr>
                        <a:t>… </a:t>
                      </a:r>
                      <a:r>
                        <a:rPr lang="en-US" sz="2400" baseline="0" dirty="0">
                          <a:effectLst/>
                          <a:latin typeface="Calibri" panose="020F0502020204030204" pitchFamily="34" charset="0"/>
                          <a:ea typeface="DengXian"/>
                          <a:cs typeface="Times New Roman" panose="02020603050405020304" pitchFamily="18" charset="0"/>
                        </a:rPr>
                        <a:t>whether robot responses to emotions are human?</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ctr">
                        <a:lnSpc>
                          <a:spcPct val="107000"/>
                        </a:lnSpc>
                        <a:spcBef>
                          <a:spcPts val="600"/>
                        </a:spcBef>
                        <a:spcAft>
                          <a:spcPts val="0"/>
                        </a:spcAft>
                      </a:pPr>
                      <a:r>
                        <a:rPr lang="en-US" sz="2400" b="1" dirty="0">
                          <a:effectLst/>
                          <a:latin typeface="+mn-lt"/>
                          <a:ea typeface="+mn-ea"/>
                          <a:cs typeface="+mn-cs"/>
                        </a:rPr>
                        <a:t>3</a:t>
                      </a:r>
                      <a:endParaRPr lang="en-GB" sz="24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4006678540"/>
                  </a:ext>
                </a:extLst>
              </a:tr>
              <a:tr h="731520">
                <a:tc vMerge="1">
                  <a:txBody>
                    <a:bodyPr/>
                    <a:lstStyle/>
                    <a:p>
                      <a:pPr algn="ctr">
                        <a:lnSpc>
                          <a:spcPct val="107000"/>
                        </a:lnSpc>
                        <a:spcBef>
                          <a:spcPts val="600"/>
                        </a:spcBef>
                        <a:spcAft>
                          <a:spcPts val="0"/>
                        </a:spcAft>
                      </a:pPr>
                      <a:endParaRPr lang="en-GB" sz="18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tc>
                  <a:txBody>
                    <a:bodyPr/>
                    <a:lstStyle/>
                    <a:p>
                      <a:pPr marL="0" marR="0" lvl="0" indent="0" algn="l" defTabSz="914400" rtl="0" eaLnBrk="1" fontAlgn="auto" latinLnBrk="0" hangingPunct="1">
                        <a:lnSpc>
                          <a:spcPct val="107000"/>
                        </a:lnSpc>
                        <a:spcBef>
                          <a:spcPts val="0"/>
                        </a:spcBef>
                        <a:spcAft>
                          <a:spcPts val="600"/>
                        </a:spcAft>
                        <a:buClrTx/>
                        <a:buSzTx/>
                        <a:buFontTx/>
                        <a:buNone/>
                        <a:tabLst/>
                        <a:defRPr/>
                      </a:pPr>
                      <a:r>
                        <a:rPr lang="en-US" sz="2400" baseline="0" dirty="0">
                          <a:effectLst/>
                          <a:latin typeface="Calibri" panose="020F0502020204030204" pitchFamily="34" charset="0"/>
                          <a:ea typeface="DengXian"/>
                          <a:cs typeface="Times New Roman" panose="02020603050405020304" pitchFamily="18" charset="0"/>
                        </a:rPr>
                        <a:t>… progress in AI research?</a:t>
                      </a:r>
                      <a:endParaRPr lang="en-GB" sz="2400"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FEB"/>
                    </a:solidFill>
                  </a:tcPr>
                </a:tc>
                <a:tc>
                  <a:txBody>
                    <a:bodyPr/>
                    <a:lstStyle/>
                    <a:p>
                      <a:pPr algn="ctr">
                        <a:lnSpc>
                          <a:spcPct val="107000"/>
                        </a:lnSpc>
                        <a:spcBef>
                          <a:spcPts val="600"/>
                        </a:spcBef>
                        <a:spcAft>
                          <a:spcPts val="0"/>
                        </a:spcAft>
                      </a:pPr>
                      <a:r>
                        <a:rPr lang="en-US" sz="2400" b="1" dirty="0">
                          <a:effectLst/>
                          <a:latin typeface="+mn-lt"/>
                          <a:ea typeface="+mn-ea"/>
                          <a:cs typeface="+mn-cs"/>
                        </a:rPr>
                        <a:t>4</a:t>
                      </a:r>
                      <a:endParaRPr lang="en-GB" sz="2400" b="1" dirty="0">
                        <a:effectLst/>
                        <a:latin typeface="Calibri" panose="020F0502020204030204" pitchFamily="34" charset="0"/>
                        <a:ea typeface="DengXian"/>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D1"/>
                    </a:solidFill>
                  </a:tcPr>
                </a:tc>
                <a:extLst>
                  <a:ext uri="{0D108BD9-81ED-4DB2-BD59-A6C34878D82A}">
                    <a16:rowId xmlns:a16="http://schemas.microsoft.com/office/drawing/2014/main" val="413795308"/>
                  </a:ext>
                </a:extLst>
              </a:tr>
            </a:tbl>
          </a:graphicData>
        </a:graphic>
      </p:graphicFrame>
      <p:pic>
        <p:nvPicPr>
          <p:cNvPr id="3" name="Picture 6" descr="Book Generic Mixed icon">
            <a:extLst>
              <a:ext uri="{FF2B5EF4-FFF2-40B4-BE49-F238E27FC236}">
                <a16:creationId xmlns:a16="http://schemas.microsoft.com/office/drawing/2014/main" id="{9358DBFF-313C-0F04-4B21-15D915A9DB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85172" y="1110026"/>
            <a:ext cx="988823" cy="988823"/>
          </a:xfrm>
          <a:prstGeom prst="rect">
            <a:avLst/>
          </a:prstGeom>
          <a:noFill/>
          <a:extLst>
            <a:ext uri="{909E8E84-426E-40DD-AFC4-6F175D3DCCD1}">
              <a14:hiddenFill xmlns:a14="http://schemas.microsoft.com/office/drawing/2010/main">
                <a:solidFill>
                  <a:srgbClr val="FFFFFF"/>
                </a:solidFill>
              </a14:hiddenFill>
            </a:ext>
          </a:extLst>
        </p:spPr>
      </p:pic>
      <p:pic>
        <p:nvPicPr>
          <p:cNvPr id="5" name="Lesson 10.1 L&amp;N (Stance) - updated">
            <a:hlinkClick r:id="" action="ppaction://media"/>
            <a:extLst>
              <a:ext uri="{FF2B5EF4-FFF2-40B4-BE49-F238E27FC236}">
                <a16:creationId xmlns:a16="http://schemas.microsoft.com/office/drawing/2014/main" id="{33AF554F-7FC1-4623-2FF4-CABB7262D23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81039" y="5013176"/>
            <a:ext cx="870545" cy="870545"/>
          </a:xfrm>
          <a:prstGeom prst="rect">
            <a:avLst/>
          </a:prstGeom>
        </p:spPr>
      </p:pic>
    </p:spTree>
    <p:extLst>
      <p:ext uri="{BB962C8B-B14F-4D97-AF65-F5344CB8AC3E}">
        <p14:creationId xmlns:p14="http://schemas.microsoft.com/office/powerpoint/2010/main" val="8486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5" name="Group 4"/>
          <p:cNvGrpSpPr/>
          <p:nvPr/>
        </p:nvGrpSpPr>
        <p:grpSpPr>
          <a:xfrm>
            <a:off x="566590" y="2060849"/>
            <a:ext cx="9129810" cy="1584176"/>
            <a:chOff x="436481" y="1807636"/>
            <a:chExt cx="7497952" cy="1306508"/>
          </a:xfrm>
        </p:grpSpPr>
        <p:sp>
          <p:nvSpPr>
            <p:cNvPr id="3" name="Rounded Rectangle 2"/>
            <p:cNvSpPr/>
            <p:nvPr/>
          </p:nvSpPr>
          <p:spPr>
            <a:xfrm>
              <a:off x="436481" y="2273945"/>
              <a:ext cx="7497952" cy="840199"/>
            </a:xfrm>
            <a:prstGeom prst="roundRect">
              <a:avLst/>
            </a:prstGeom>
            <a:solidFill>
              <a:srgbClr val="FFFFD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i="1" dirty="0">
                  <a:solidFill>
                    <a:schemeClr val="tx1"/>
                  </a:solidFill>
                </a:rPr>
                <a:t>‘There is now a field called ‘</a:t>
              </a:r>
              <a:r>
                <a:rPr lang="en-US" sz="2400" i="1" dirty="0" err="1">
                  <a:solidFill>
                    <a:schemeClr val="tx1"/>
                  </a:solidFill>
                </a:rPr>
                <a:t>robopsychology</a:t>
              </a:r>
              <a:r>
                <a:rPr lang="en-US" sz="2400" i="1" dirty="0">
                  <a:solidFill>
                    <a:schemeClr val="tx1"/>
                  </a:solidFill>
                </a:rPr>
                <a:t>’, which is the study of personality and </a:t>
              </a:r>
              <a:r>
                <a:rPr lang="en-US" sz="2400" i="1" dirty="0" err="1">
                  <a:solidFill>
                    <a:schemeClr val="tx1"/>
                  </a:solidFill>
                </a:rPr>
                <a:t>behaviour</a:t>
              </a:r>
              <a:r>
                <a:rPr lang="en-US" sz="2400" i="1" dirty="0">
                  <a:solidFill>
                    <a:schemeClr val="tx1"/>
                  </a:solidFill>
                </a:rPr>
                <a:t> in intelligent machines. It’s interesting, right?’</a:t>
              </a:r>
              <a:r>
                <a:rPr lang="en-US" sz="2400" dirty="0"/>
                <a:t> </a:t>
              </a:r>
              <a:endParaRPr lang="en-GB" sz="2400" dirty="0"/>
            </a:p>
          </p:txBody>
        </p:sp>
        <p:sp>
          <p:nvSpPr>
            <p:cNvPr id="4" name="Rectangle 3"/>
            <p:cNvSpPr/>
            <p:nvPr/>
          </p:nvSpPr>
          <p:spPr>
            <a:xfrm>
              <a:off x="479376" y="1807636"/>
              <a:ext cx="4752527" cy="335692"/>
            </a:xfrm>
            <a:prstGeom prst="rect">
              <a:avLst/>
            </a:prstGeom>
          </p:spPr>
          <p:txBody>
            <a:bodyPr wrap="square">
              <a:spAutoFit/>
            </a:bodyPr>
            <a:lstStyle/>
            <a:p>
              <a:pPr>
                <a:lnSpc>
                  <a:spcPct val="107000"/>
                </a:lnSpc>
                <a:spcBef>
                  <a:spcPts val="600"/>
                </a:spcBef>
              </a:pPr>
              <a:r>
                <a:rPr lang="en-US" sz="2000" b="1" dirty="0">
                  <a:latin typeface="Calibri" panose="020F0502020204030204" pitchFamily="34" charset="0"/>
                  <a:ea typeface="DengXian"/>
                  <a:cs typeface="Times New Roman" panose="02020603050405020304" pitchFamily="18" charset="0"/>
                </a:rPr>
                <a:t>Extract 1</a:t>
              </a:r>
              <a:endParaRPr lang="en-GB" sz="2000" b="1" dirty="0">
                <a:latin typeface="Calibri" panose="020F0502020204030204" pitchFamily="34" charset="0"/>
                <a:ea typeface="DengXian"/>
                <a:cs typeface="Times New Roman" panose="02020603050405020304" pitchFamily="18" charset="0"/>
              </a:endParaRPr>
            </a:p>
          </p:txBody>
        </p:sp>
      </p:grpSp>
      <p:sp>
        <p:nvSpPr>
          <p:cNvPr id="21" name="Rounded Rectangle 20"/>
          <p:cNvSpPr/>
          <p:nvPr/>
        </p:nvSpPr>
        <p:spPr>
          <a:xfrm>
            <a:off x="6816080" y="3108429"/>
            <a:ext cx="2664296" cy="320571"/>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18821" y="4095501"/>
            <a:ext cx="10729192" cy="1938992"/>
          </a:xfrm>
          <a:prstGeom prst="rect">
            <a:avLst/>
          </a:prstGeom>
        </p:spPr>
        <p:txBody>
          <a:bodyPr wrap="square">
            <a:spAutoFit/>
          </a:bodyPr>
          <a:lstStyle/>
          <a:p>
            <a:r>
              <a:rPr lang="en-US" sz="2400" dirty="0">
                <a:solidFill>
                  <a:srgbClr val="002060"/>
                </a:solidFill>
                <a:latin typeface="Calibri" panose="020F0502020204030204" pitchFamily="34" charset="0"/>
                <a:ea typeface="DengXian"/>
                <a:cs typeface="Times New Roman" panose="02020603050405020304" pitchFamily="18" charset="0"/>
              </a:rPr>
              <a:t>The lecturer is most likely interested in the topic: </a:t>
            </a:r>
          </a:p>
          <a:p>
            <a:endParaRPr lang="en-US" sz="2400" dirty="0">
              <a:solidFill>
                <a:srgbClr val="002060"/>
              </a:solidFill>
              <a:latin typeface="Calibri" panose="020F0502020204030204" pitchFamily="34" charset="0"/>
              <a:ea typeface="DengXian"/>
              <a:cs typeface="Times New Roman" panose="02020603050405020304" pitchFamily="18" charset="0"/>
            </a:endParaRPr>
          </a:p>
          <a:p>
            <a:pPr marL="285750" indent="-285750">
              <a:buFont typeface="Arial" panose="020B0604020202020204" pitchFamily="34" charset="0"/>
              <a:buChar char="•"/>
            </a:pPr>
            <a:r>
              <a:rPr lang="en-US" sz="2400" dirty="0">
                <a:solidFill>
                  <a:srgbClr val="002060"/>
                </a:solidFill>
                <a:latin typeface="Calibri" panose="020F0502020204030204" pitchFamily="34" charset="0"/>
                <a:ea typeface="DengXian"/>
                <a:cs typeface="Times New Roman" panose="02020603050405020304" pitchFamily="18" charset="0"/>
              </a:rPr>
              <a:t>He uses the adjective ‘</a:t>
            </a:r>
            <a:r>
              <a:rPr lang="en-US" sz="2400" i="1" dirty="0">
                <a:solidFill>
                  <a:srgbClr val="002060"/>
                </a:solidFill>
                <a:latin typeface="Calibri" panose="020F0502020204030204" pitchFamily="34" charset="0"/>
                <a:ea typeface="DengXian"/>
                <a:cs typeface="Times New Roman" panose="02020603050405020304" pitchFamily="18" charset="0"/>
              </a:rPr>
              <a:t>interesting’.</a:t>
            </a:r>
          </a:p>
          <a:p>
            <a:pPr marL="285750" indent="-285750">
              <a:buFont typeface="Arial" panose="020B0604020202020204" pitchFamily="34" charset="0"/>
              <a:buChar char="•"/>
            </a:pPr>
            <a:endParaRPr lang="en-US" sz="2400" i="1" dirty="0">
              <a:solidFill>
                <a:srgbClr val="002060"/>
              </a:solidFill>
              <a:latin typeface="Calibri" panose="020F0502020204030204" pitchFamily="34" charset="0"/>
              <a:ea typeface="DengXian"/>
              <a:cs typeface="Times New Roman" panose="02020603050405020304" pitchFamily="18" charset="0"/>
            </a:endParaRPr>
          </a:p>
          <a:p>
            <a:pPr marL="285750" indent="-285750">
              <a:buFont typeface="Arial" panose="020B0604020202020204" pitchFamily="34" charset="0"/>
              <a:buChar char="•"/>
            </a:pPr>
            <a:r>
              <a:rPr lang="en-US" sz="2400" dirty="0">
                <a:solidFill>
                  <a:srgbClr val="002060"/>
                </a:solidFill>
                <a:latin typeface="Calibri" panose="020F0502020204030204" pitchFamily="34" charset="0"/>
                <a:ea typeface="DengXian"/>
                <a:cs typeface="Times New Roman" panose="02020603050405020304" pitchFamily="18" charset="0"/>
              </a:rPr>
              <a:t>He uses a question tag </a:t>
            </a:r>
            <a:r>
              <a:rPr lang="en-US" sz="2400" i="1" dirty="0">
                <a:solidFill>
                  <a:srgbClr val="002060"/>
                </a:solidFill>
                <a:latin typeface="Calibri" panose="020F0502020204030204" pitchFamily="34" charset="0"/>
                <a:ea typeface="DengXian"/>
                <a:cs typeface="Times New Roman" panose="02020603050405020304" pitchFamily="18" charset="0"/>
              </a:rPr>
              <a:t>(</a:t>
            </a:r>
            <a:r>
              <a:rPr lang="en-US" sz="2400" dirty="0">
                <a:solidFill>
                  <a:srgbClr val="002060"/>
                </a:solidFill>
                <a:latin typeface="Calibri" panose="020F0502020204030204" pitchFamily="34" charset="0"/>
                <a:ea typeface="DengXian"/>
                <a:cs typeface="Times New Roman" panose="02020603050405020304" pitchFamily="18" charset="0"/>
              </a:rPr>
              <a:t>i.e. </a:t>
            </a:r>
            <a:r>
              <a:rPr lang="en-US" sz="2400" i="1" dirty="0">
                <a:solidFill>
                  <a:srgbClr val="002060"/>
                </a:solidFill>
                <a:latin typeface="Calibri" panose="020F0502020204030204" pitchFamily="34" charset="0"/>
                <a:ea typeface="DengXian"/>
                <a:cs typeface="Times New Roman" panose="02020603050405020304" pitchFamily="18" charset="0"/>
              </a:rPr>
              <a:t>‘right?’) </a:t>
            </a:r>
            <a:r>
              <a:rPr lang="en-US" sz="2400" dirty="0">
                <a:solidFill>
                  <a:srgbClr val="002060"/>
                </a:solidFill>
                <a:latin typeface="Calibri" panose="020F0502020204030204" pitchFamily="34" charset="0"/>
                <a:ea typeface="DengXian"/>
                <a:cs typeface="Times New Roman" panose="02020603050405020304" pitchFamily="18" charset="0"/>
              </a:rPr>
              <a:t>to seek agreement with his view.</a:t>
            </a:r>
            <a:endParaRPr lang="en-GB" sz="2400" dirty="0">
              <a:solidFill>
                <a:srgbClr val="002060"/>
              </a:solidFill>
              <a:latin typeface="Calibri" panose="020F0502020204030204" pitchFamily="34" charset="0"/>
              <a:ea typeface="DengXian"/>
              <a:cs typeface="Times New Roman" panose="02020603050405020304" pitchFamily="18" charset="0"/>
            </a:endParaRPr>
          </a:p>
        </p:txBody>
      </p:sp>
      <p:sp>
        <p:nvSpPr>
          <p:cNvPr id="31" name="Content Placeholder 8">
            <a:extLst>
              <a:ext uri="{FF2B5EF4-FFF2-40B4-BE49-F238E27FC236}">
                <a16:creationId xmlns:a16="http://schemas.microsoft.com/office/drawing/2014/main" id="{1A3BC5E8-86CB-0596-A846-7D6C94DFBDD8}"/>
              </a:ext>
            </a:extLst>
          </p:cNvPr>
          <p:cNvSpPr txBox="1">
            <a:spLocks/>
          </p:cNvSpPr>
          <p:nvPr/>
        </p:nvSpPr>
        <p:spPr>
          <a:xfrm>
            <a:off x="335360" y="1268760"/>
            <a:ext cx="11377254" cy="52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2400" b="1" dirty="0">
                <a:solidFill>
                  <a:srgbClr val="002060"/>
                </a:solidFill>
              </a:rPr>
              <a:t>What is the lecturer’s stance on </a:t>
            </a:r>
            <a:r>
              <a:rPr lang="en-US" sz="2400" b="1" i="1" dirty="0" err="1">
                <a:solidFill>
                  <a:srgbClr val="002060"/>
                </a:solidFill>
              </a:rPr>
              <a:t>robopsychology</a:t>
            </a:r>
            <a:r>
              <a:rPr lang="en-US" sz="2400" b="1" dirty="0">
                <a:solidFill>
                  <a:srgbClr val="002060"/>
                </a:solidFill>
              </a:rPr>
              <a:t>?</a:t>
            </a:r>
          </a:p>
        </p:txBody>
      </p:sp>
    </p:spTree>
    <p:extLst>
      <p:ext uri="{BB962C8B-B14F-4D97-AF65-F5344CB8AC3E}">
        <p14:creationId xmlns:p14="http://schemas.microsoft.com/office/powerpoint/2010/main" val="379601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4" name="Group 13"/>
          <p:cNvGrpSpPr/>
          <p:nvPr/>
        </p:nvGrpSpPr>
        <p:grpSpPr>
          <a:xfrm>
            <a:off x="335360" y="1888956"/>
            <a:ext cx="9505056" cy="1540044"/>
            <a:chOff x="295486" y="1807636"/>
            <a:chExt cx="7504992" cy="1609823"/>
          </a:xfrm>
        </p:grpSpPr>
        <p:sp>
          <p:nvSpPr>
            <p:cNvPr id="15" name="Rounded Rectangle 14"/>
            <p:cNvSpPr/>
            <p:nvPr/>
          </p:nvSpPr>
          <p:spPr>
            <a:xfrm>
              <a:off x="295486" y="2384568"/>
              <a:ext cx="7504992" cy="1032891"/>
            </a:xfrm>
            <a:prstGeom prst="roundRect">
              <a:avLst/>
            </a:prstGeom>
            <a:solidFill>
              <a:srgbClr val="FFFFD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i="1" dirty="0">
                  <a:solidFill>
                    <a:schemeClr val="tx1"/>
                  </a:solidFill>
                </a:rPr>
                <a:t>‘And you might ask whether this is desirable? Would a conscious AI be positive for humans? Well, we certainly need to be cautious.’</a:t>
              </a:r>
              <a:endParaRPr lang="en-GB" sz="2400" i="1" dirty="0">
                <a:solidFill>
                  <a:schemeClr val="tx1"/>
                </a:solidFill>
              </a:endParaRPr>
            </a:p>
          </p:txBody>
        </p:sp>
        <p:sp>
          <p:nvSpPr>
            <p:cNvPr id="16" name="Rectangle 15"/>
            <p:cNvSpPr/>
            <p:nvPr/>
          </p:nvSpPr>
          <p:spPr>
            <a:xfrm>
              <a:off x="479375" y="1807636"/>
              <a:ext cx="5298658" cy="425478"/>
            </a:xfrm>
            <a:prstGeom prst="rect">
              <a:avLst/>
            </a:prstGeom>
          </p:spPr>
          <p:txBody>
            <a:bodyPr wrap="square">
              <a:spAutoFit/>
            </a:bodyPr>
            <a:lstStyle/>
            <a:p>
              <a:pPr>
                <a:lnSpc>
                  <a:spcPct val="107000"/>
                </a:lnSpc>
                <a:spcBef>
                  <a:spcPts val="600"/>
                </a:spcBef>
              </a:pPr>
              <a:r>
                <a:rPr lang="en-US" sz="2000" b="1" dirty="0">
                  <a:latin typeface="Calibri" panose="020F0502020204030204" pitchFamily="34" charset="0"/>
                  <a:ea typeface="DengXian"/>
                  <a:cs typeface="Times New Roman" panose="02020603050405020304" pitchFamily="18" charset="0"/>
                </a:rPr>
                <a:t>Extract 2</a:t>
              </a:r>
              <a:endParaRPr lang="en-GB" sz="2000" dirty="0">
                <a:latin typeface="Calibri" panose="020F0502020204030204" pitchFamily="34" charset="0"/>
                <a:ea typeface="DengXian"/>
                <a:cs typeface="Times New Roman" panose="02020603050405020304" pitchFamily="18" charset="0"/>
              </a:endParaRPr>
            </a:p>
          </p:txBody>
        </p:sp>
      </p:grpSp>
      <p:sp>
        <p:nvSpPr>
          <p:cNvPr id="28" name="Rounded Rectangle 27"/>
          <p:cNvSpPr/>
          <p:nvPr/>
        </p:nvSpPr>
        <p:spPr>
          <a:xfrm>
            <a:off x="4655840" y="2935707"/>
            <a:ext cx="4084110" cy="375249"/>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9" name="Rectangle 28"/>
          <p:cNvSpPr/>
          <p:nvPr/>
        </p:nvSpPr>
        <p:spPr>
          <a:xfrm>
            <a:off x="354726" y="3673995"/>
            <a:ext cx="10421793" cy="3046988"/>
          </a:xfrm>
          <a:prstGeom prst="rect">
            <a:avLst/>
          </a:prstGeom>
        </p:spPr>
        <p:txBody>
          <a:bodyPr wrap="square">
            <a:spAutoFit/>
          </a:bodyPr>
          <a:lstStyle/>
          <a:p>
            <a:r>
              <a:rPr lang="en-US" sz="2400" dirty="0">
                <a:solidFill>
                  <a:srgbClr val="002060"/>
                </a:solidFill>
                <a:latin typeface="Calibri" panose="020F0502020204030204" pitchFamily="34" charset="0"/>
                <a:ea typeface="DengXian"/>
                <a:cs typeface="Times New Roman" panose="02020603050405020304" pitchFamily="18" charset="0"/>
              </a:rPr>
              <a:t>The lecturer indicates a strong but neutral stance:</a:t>
            </a:r>
          </a:p>
          <a:p>
            <a:endParaRPr lang="en-US" sz="2400" dirty="0">
              <a:solidFill>
                <a:srgbClr val="002060"/>
              </a:solidFill>
              <a:latin typeface="Calibri" panose="020F0502020204030204" pitchFamily="34" charset="0"/>
              <a:ea typeface="DengXian"/>
              <a:cs typeface="Times New Roman" panose="02020603050405020304" pitchFamily="18" charset="0"/>
            </a:endParaRPr>
          </a:p>
          <a:p>
            <a:pPr marL="285750" indent="-285750">
              <a:buFont typeface="Arial" panose="020B0604020202020204" pitchFamily="34" charset="0"/>
              <a:buChar char="•"/>
            </a:pPr>
            <a:r>
              <a:rPr lang="en-US" sz="2400" dirty="0">
                <a:solidFill>
                  <a:srgbClr val="002060"/>
                </a:solidFill>
                <a:latin typeface="Calibri" panose="020F0502020204030204" pitchFamily="34" charset="0"/>
                <a:ea typeface="DengXian"/>
                <a:cs typeface="Times New Roman" panose="02020603050405020304" pitchFamily="18" charset="0"/>
              </a:rPr>
              <a:t>He uses </a:t>
            </a:r>
            <a:r>
              <a:rPr lang="en-US" sz="2400" i="1" dirty="0">
                <a:solidFill>
                  <a:srgbClr val="002060"/>
                </a:solidFill>
                <a:latin typeface="Calibri" panose="020F0502020204030204" pitchFamily="34" charset="0"/>
                <a:ea typeface="DengXian"/>
                <a:cs typeface="Times New Roman" panose="02020603050405020304" pitchFamily="18" charset="0"/>
              </a:rPr>
              <a:t>‘we’</a:t>
            </a:r>
            <a:r>
              <a:rPr lang="en-US" sz="2400" dirty="0">
                <a:solidFill>
                  <a:srgbClr val="002060"/>
                </a:solidFill>
                <a:latin typeface="Calibri" panose="020F0502020204030204" pitchFamily="34" charset="0"/>
                <a:ea typeface="DengXian"/>
                <a:cs typeface="Times New Roman" panose="02020603050405020304" pitchFamily="18" charset="0"/>
              </a:rPr>
              <a:t> to reflect the importance of the topic to everyone.</a:t>
            </a:r>
          </a:p>
          <a:p>
            <a:pPr marL="285750" indent="-285750">
              <a:buFont typeface="Arial" panose="020B0604020202020204" pitchFamily="34" charset="0"/>
              <a:buChar char="•"/>
            </a:pPr>
            <a:endParaRPr lang="en-US" sz="2400" dirty="0">
              <a:solidFill>
                <a:srgbClr val="002060"/>
              </a:solidFill>
              <a:latin typeface="Calibri" panose="020F0502020204030204" pitchFamily="34" charset="0"/>
              <a:ea typeface="DengXian"/>
              <a:cs typeface="Times New Roman" panose="02020603050405020304" pitchFamily="18" charset="0"/>
            </a:endParaRPr>
          </a:p>
          <a:p>
            <a:pPr marL="285750" indent="-285750">
              <a:buFont typeface="Arial" panose="020B0604020202020204" pitchFamily="34" charset="0"/>
              <a:buChar char="•"/>
            </a:pPr>
            <a:r>
              <a:rPr lang="en-US" sz="2400" dirty="0">
                <a:solidFill>
                  <a:srgbClr val="002060"/>
                </a:solidFill>
                <a:latin typeface="Calibri" panose="020F0502020204030204" pitchFamily="34" charset="0"/>
                <a:ea typeface="DengXian"/>
                <a:cs typeface="Times New Roman" panose="02020603050405020304" pitchFamily="18" charset="0"/>
              </a:rPr>
              <a:t>He uses the intensifier </a:t>
            </a:r>
            <a:r>
              <a:rPr lang="en-US" sz="2400" i="1" dirty="0">
                <a:solidFill>
                  <a:srgbClr val="002060"/>
                </a:solidFill>
                <a:latin typeface="Calibri" panose="020F0502020204030204" pitchFamily="34" charset="0"/>
                <a:ea typeface="DengXian"/>
                <a:cs typeface="Times New Roman" panose="02020603050405020304" pitchFamily="18" charset="0"/>
              </a:rPr>
              <a:t>‘certainly’.</a:t>
            </a:r>
          </a:p>
          <a:p>
            <a:pPr marL="285750" indent="-285750">
              <a:buFont typeface="Arial" panose="020B0604020202020204" pitchFamily="34" charset="0"/>
              <a:buChar char="•"/>
            </a:pPr>
            <a:endParaRPr lang="en-US" sz="2400" i="1" dirty="0">
              <a:solidFill>
                <a:srgbClr val="002060"/>
              </a:solidFill>
              <a:latin typeface="Calibri" panose="020F0502020204030204" pitchFamily="34" charset="0"/>
              <a:ea typeface="DengXian"/>
              <a:cs typeface="Times New Roman" panose="02020603050405020304" pitchFamily="18" charset="0"/>
            </a:endParaRPr>
          </a:p>
          <a:p>
            <a:pPr marL="285750" indent="-285750">
              <a:buFont typeface="Arial" panose="020B0604020202020204" pitchFamily="34" charset="0"/>
              <a:buChar char="•"/>
            </a:pPr>
            <a:r>
              <a:rPr lang="en-GB" sz="2400" dirty="0">
                <a:solidFill>
                  <a:srgbClr val="002060"/>
                </a:solidFill>
                <a:latin typeface="Calibri" panose="020F0502020204030204" pitchFamily="34" charset="0"/>
                <a:ea typeface="DengXian"/>
                <a:cs typeface="Times New Roman" panose="02020603050405020304" pitchFamily="18" charset="0"/>
              </a:rPr>
              <a:t>He uses the adjective ‘</a:t>
            </a:r>
            <a:r>
              <a:rPr lang="en-GB" sz="2400" i="1" dirty="0">
                <a:solidFill>
                  <a:srgbClr val="002060"/>
                </a:solidFill>
                <a:latin typeface="Calibri" panose="020F0502020204030204" pitchFamily="34" charset="0"/>
                <a:ea typeface="DengXian"/>
                <a:cs typeface="Times New Roman" panose="02020603050405020304" pitchFamily="18" charset="0"/>
              </a:rPr>
              <a:t>cautious’</a:t>
            </a:r>
            <a:r>
              <a:rPr lang="en-GB" sz="2400" dirty="0">
                <a:solidFill>
                  <a:srgbClr val="002060"/>
                </a:solidFill>
                <a:latin typeface="Calibri" panose="020F0502020204030204" pitchFamily="34" charset="0"/>
                <a:ea typeface="DengXian"/>
                <a:cs typeface="Times New Roman" panose="02020603050405020304" pitchFamily="18" charset="0"/>
              </a:rPr>
              <a:t>.</a:t>
            </a:r>
          </a:p>
          <a:p>
            <a:pPr marL="285750" indent="-285750">
              <a:buFont typeface="Arial" panose="020B0604020202020204" pitchFamily="34" charset="0"/>
              <a:buChar char="•"/>
            </a:pPr>
            <a:endParaRPr lang="en-GB" sz="2400" dirty="0">
              <a:solidFill>
                <a:srgbClr val="002060"/>
              </a:solidFill>
              <a:latin typeface="Calibri" panose="020F0502020204030204" pitchFamily="34" charset="0"/>
              <a:ea typeface="DengXian"/>
              <a:cs typeface="Times New Roman" panose="02020603050405020304" pitchFamily="18" charset="0"/>
            </a:endParaRPr>
          </a:p>
        </p:txBody>
      </p:sp>
      <p:sp>
        <p:nvSpPr>
          <p:cNvPr id="25" name="Content Placeholder 8">
            <a:extLst>
              <a:ext uri="{FF2B5EF4-FFF2-40B4-BE49-F238E27FC236}">
                <a16:creationId xmlns:a16="http://schemas.microsoft.com/office/drawing/2014/main" id="{AA7905B3-482F-19FD-BB78-AAC28B974257}"/>
              </a:ext>
            </a:extLst>
          </p:cNvPr>
          <p:cNvSpPr txBox="1">
            <a:spLocks/>
          </p:cNvSpPr>
          <p:nvPr/>
        </p:nvSpPr>
        <p:spPr>
          <a:xfrm>
            <a:off x="335360" y="1268760"/>
            <a:ext cx="11377254" cy="52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2400" b="1" dirty="0">
                <a:solidFill>
                  <a:srgbClr val="002060"/>
                </a:solidFill>
              </a:rPr>
              <a:t>What is the lecturer’s stance on whether a conscious AI is desirable?</a:t>
            </a:r>
          </a:p>
        </p:txBody>
      </p:sp>
    </p:spTree>
    <p:extLst>
      <p:ext uri="{BB962C8B-B14F-4D97-AF65-F5344CB8AC3E}">
        <p14:creationId xmlns:p14="http://schemas.microsoft.com/office/powerpoint/2010/main" val="242979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1" name="Group 10"/>
          <p:cNvGrpSpPr/>
          <p:nvPr/>
        </p:nvGrpSpPr>
        <p:grpSpPr>
          <a:xfrm>
            <a:off x="335360" y="1955102"/>
            <a:ext cx="10729192" cy="1977955"/>
            <a:chOff x="296742" y="1807636"/>
            <a:chExt cx="9963099" cy="1642591"/>
          </a:xfrm>
        </p:grpSpPr>
        <p:sp>
          <p:nvSpPr>
            <p:cNvPr id="12" name="Rounded Rectangle 11"/>
            <p:cNvSpPr/>
            <p:nvPr/>
          </p:nvSpPr>
          <p:spPr>
            <a:xfrm>
              <a:off x="296742" y="2299842"/>
              <a:ext cx="9963099" cy="1150385"/>
            </a:xfrm>
            <a:prstGeom prst="roundRect">
              <a:avLst/>
            </a:prstGeom>
            <a:solidFill>
              <a:srgbClr val="FFFFD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r>
                <a:rPr lang="en-US" sz="2400" i="1" dirty="0">
                  <a:solidFill>
                    <a:schemeClr val="tx1"/>
                  </a:solidFill>
                </a:rPr>
                <a:t>‘Well, it’s difficult to say. We partly learn to respond to emotions in a very similar way as AI. But at the same time, we could argue it is not human because it lacks real feeling or consciousness. Would you agree?’</a:t>
              </a:r>
              <a:endParaRPr lang="en-GB" sz="2400" i="1" dirty="0">
                <a:solidFill>
                  <a:schemeClr val="tx1"/>
                </a:solidFill>
              </a:endParaRPr>
            </a:p>
          </p:txBody>
        </p:sp>
        <p:sp>
          <p:nvSpPr>
            <p:cNvPr id="13" name="Rectangle 12"/>
            <p:cNvSpPr/>
            <p:nvPr/>
          </p:nvSpPr>
          <p:spPr>
            <a:xfrm>
              <a:off x="479375" y="1807636"/>
              <a:ext cx="8175671" cy="338022"/>
            </a:xfrm>
            <a:prstGeom prst="rect">
              <a:avLst/>
            </a:prstGeom>
          </p:spPr>
          <p:txBody>
            <a:bodyPr wrap="square">
              <a:spAutoFit/>
            </a:bodyPr>
            <a:lstStyle/>
            <a:p>
              <a:pPr>
                <a:lnSpc>
                  <a:spcPct val="107000"/>
                </a:lnSpc>
                <a:spcAft>
                  <a:spcPts val="600"/>
                </a:spcAft>
              </a:pPr>
              <a:r>
                <a:rPr lang="en-US" sz="2000" b="1" dirty="0">
                  <a:latin typeface="Calibri" panose="020F0502020204030204" pitchFamily="34" charset="0"/>
                  <a:ea typeface="DengXian"/>
                  <a:cs typeface="Times New Roman" panose="02020603050405020304" pitchFamily="18" charset="0"/>
                </a:rPr>
                <a:t>Extract 3 </a:t>
              </a:r>
              <a:endParaRPr lang="en-GB" sz="2000" dirty="0">
                <a:latin typeface="Calibri" panose="020F0502020204030204" pitchFamily="34" charset="0"/>
                <a:ea typeface="DengXian"/>
                <a:cs typeface="Times New Roman" panose="02020603050405020304" pitchFamily="18" charset="0"/>
              </a:endParaRPr>
            </a:p>
          </p:txBody>
        </p:sp>
      </p:grpSp>
      <p:sp>
        <p:nvSpPr>
          <p:cNvPr id="32" name="Rounded Rectangle 31"/>
          <p:cNvSpPr/>
          <p:nvPr/>
        </p:nvSpPr>
        <p:spPr>
          <a:xfrm>
            <a:off x="1581480" y="2632946"/>
            <a:ext cx="1096189" cy="359728"/>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3" name="Rectangle 32"/>
          <p:cNvSpPr/>
          <p:nvPr/>
        </p:nvSpPr>
        <p:spPr>
          <a:xfrm>
            <a:off x="482440" y="4246503"/>
            <a:ext cx="10438096" cy="2308324"/>
          </a:xfrm>
          <a:prstGeom prst="rect">
            <a:avLst/>
          </a:prstGeom>
        </p:spPr>
        <p:txBody>
          <a:bodyPr wrap="square">
            <a:spAutoFit/>
          </a:bodyPr>
          <a:lstStyle/>
          <a:p>
            <a:r>
              <a:rPr lang="en-US" sz="2400" dirty="0">
                <a:solidFill>
                  <a:srgbClr val="002060"/>
                </a:solidFill>
                <a:latin typeface="Calibri" panose="020F0502020204030204" pitchFamily="34" charset="0"/>
                <a:ea typeface="DengXian"/>
                <a:cs typeface="Times New Roman" panose="02020603050405020304" pitchFamily="18" charset="0"/>
              </a:rPr>
              <a:t>The lecturer suggests that the topic is debatable/ complex: </a:t>
            </a:r>
          </a:p>
          <a:p>
            <a:endParaRPr lang="en-US" sz="2400" dirty="0">
              <a:solidFill>
                <a:srgbClr val="002060"/>
              </a:solidFill>
              <a:latin typeface="Calibri" panose="020F0502020204030204" pitchFamily="34" charset="0"/>
              <a:ea typeface="DengXian"/>
              <a:cs typeface="Times New Roman" panose="02020603050405020304" pitchFamily="18" charset="0"/>
            </a:endParaRPr>
          </a:p>
          <a:p>
            <a:pPr marL="285750" indent="-285750">
              <a:buFont typeface="Arial" panose="020B0604020202020204" pitchFamily="34" charset="0"/>
              <a:buChar char="•"/>
            </a:pPr>
            <a:r>
              <a:rPr lang="en-US" sz="2400" dirty="0">
                <a:solidFill>
                  <a:srgbClr val="002060"/>
                </a:solidFill>
                <a:latin typeface="Calibri" panose="020F0502020204030204" pitchFamily="34" charset="0"/>
                <a:ea typeface="DengXian"/>
                <a:cs typeface="Times New Roman" panose="02020603050405020304" pitchFamily="18" charset="0"/>
              </a:rPr>
              <a:t>He uses the adjective ‘</a:t>
            </a:r>
            <a:r>
              <a:rPr lang="en-US" sz="2400" i="1" dirty="0">
                <a:solidFill>
                  <a:srgbClr val="002060"/>
                </a:solidFill>
                <a:latin typeface="Calibri" panose="020F0502020204030204" pitchFamily="34" charset="0"/>
                <a:ea typeface="DengXian"/>
                <a:cs typeface="Times New Roman" panose="02020603050405020304" pitchFamily="18" charset="0"/>
              </a:rPr>
              <a:t>difficult</a:t>
            </a:r>
            <a:r>
              <a:rPr lang="en-US" sz="2400" dirty="0">
                <a:solidFill>
                  <a:srgbClr val="002060"/>
                </a:solidFill>
                <a:latin typeface="Calibri" panose="020F0502020204030204" pitchFamily="34" charset="0"/>
                <a:ea typeface="DengXian"/>
                <a:cs typeface="Times New Roman" panose="02020603050405020304" pitchFamily="18" charset="0"/>
              </a:rPr>
              <a:t>’.</a:t>
            </a:r>
          </a:p>
          <a:p>
            <a:pPr marL="285750" indent="-285750">
              <a:buFont typeface="Arial" panose="020B0604020202020204" pitchFamily="34" charset="0"/>
              <a:buChar char="•"/>
            </a:pPr>
            <a:endParaRPr lang="en-US" sz="2400" dirty="0">
              <a:solidFill>
                <a:srgbClr val="002060"/>
              </a:solidFill>
              <a:latin typeface="Calibri" panose="020F0502020204030204" pitchFamily="34" charset="0"/>
              <a:ea typeface="DengXian"/>
              <a:cs typeface="Times New Roman" panose="02020603050405020304" pitchFamily="18" charset="0"/>
            </a:endParaRPr>
          </a:p>
          <a:p>
            <a:pPr marL="285750" indent="-285750">
              <a:buFont typeface="Arial" panose="020B0604020202020204" pitchFamily="34" charset="0"/>
              <a:buChar char="•"/>
            </a:pPr>
            <a:r>
              <a:rPr lang="en-US" sz="2400" dirty="0">
                <a:solidFill>
                  <a:srgbClr val="002060"/>
                </a:solidFill>
                <a:latin typeface="Calibri" panose="020F0502020204030204" pitchFamily="34" charset="0"/>
                <a:ea typeface="DengXian"/>
                <a:cs typeface="Times New Roman" panose="02020603050405020304" pitchFamily="18" charset="0"/>
              </a:rPr>
              <a:t>He uses signposting </a:t>
            </a:r>
            <a:r>
              <a:rPr lang="en-US" sz="2400" i="1" dirty="0">
                <a:solidFill>
                  <a:srgbClr val="002060"/>
                </a:solidFill>
                <a:latin typeface="Calibri" panose="020F0502020204030204" pitchFamily="34" charset="0"/>
                <a:ea typeface="DengXian"/>
                <a:cs typeface="Times New Roman" panose="02020603050405020304" pitchFamily="18" charset="0"/>
              </a:rPr>
              <a:t>(i.e. ‘But at the same time’) </a:t>
            </a:r>
            <a:r>
              <a:rPr lang="en-US" sz="2400" dirty="0">
                <a:solidFill>
                  <a:srgbClr val="002060"/>
                </a:solidFill>
                <a:latin typeface="Calibri" panose="020F0502020204030204" pitchFamily="34" charset="0"/>
                <a:ea typeface="DengXian"/>
                <a:cs typeface="Times New Roman" panose="02020603050405020304" pitchFamily="18" charset="0"/>
              </a:rPr>
              <a:t>to refer to two opposing sides of the argument.</a:t>
            </a:r>
          </a:p>
        </p:txBody>
      </p:sp>
      <p:sp>
        <p:nvSpPr>
          <p:cNvPr id="38" name="Rounded Rectangle 37"/>
          <p:cNvSpPr/>
          <p:nvPr/>
        </p:nvSpPr>
        <p:spPr>
          <a:xfrm>
            <a:off x="1487488" y="2992674"/>
            <a:ext cx="2646731" cy="342285"/>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5" name="Content Placeholder 8">
            <a:extLst>
              <a:ext uri="{FF2B5EF4-FFF2-40B4-BE49-F238E27FC236}">
                <a16:creationId xmlns:a16="http://schemas.microsoft.com/office/drawing/2014/main" id="{E7B1A6B5-76CB-C7C7-2F74-19E5536DF8F0}"/>
              </a:ext>
            </a:extLst>
          </p:cNvPr>
          <p:cNvSpPr txBox="1">
            <a:spLocks/>
          </p:cNvSpPr>
          <p:nvPr/>
        </p:nvSpPr>
        <p:spPr>
          <a:xfrm>
            <a:off x="335360" y="1268760"/>
            <a:ext cx="11377254" cy="52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2400" b="1" dirty="0">
                <a:solidFill>
                  <a:srgbClr val="002060"/>
                </a:solidFill>
              </a:rPr>
              <a:t>What is the lecturer’s stance on whether robot responses to emotions are human?</a:t>
            </a:r>
          </a:p>
        </p:txBody>
      </p:sp>
    </p:spTree>
    <p:extLst>
      <p:ext uri="{BB962C8B-B14F-4D97-AF65-F5344CB8AC3E}">
        <p14:creationId xmlns:p14="http://schemas.microsoft.com/office/powerpoint/2010/main" val="50977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7" name="Group 16"/>
          <p:cNvGrpSpPr/>
          <p:nvPr/>
        </p:nvGrpSpPr>
        <p:grpSpPr>
          <a:xfrm>
            <a:off x="407368" y="1955102"/>
            <a:ext cx="10436348" cy="1611402"/>
            <a:chOff x="360788" y="1807636"/>
            <a:chExt cx="9282439" cy="1346819"/>
          </a:xfrm>
        </p:grpSpPr>
        <p:sp>
          <p:nvSpPr>
            <p:cNvPr id="18" name="Rounded Rectangle 17"/>
            <p:cNvSpPr/>
            <p:nvPr/>
          </p:nvSpPr>
          <p:spPr>
            <a:xfrm>
              <a:off x="360788" y="2335946"/>
              <a:ext cx="9282439" cy="818509"/>
            </a:xfrm>
            <a:prstGeom prst="roundRect">
              <a:avLst/>
            </a:prstGeom>
            <a:solidFill>
              <a:srgbClr val="FFFFD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en-US" sz="2400" i="1" dirty="0">
                  <a:solidFill>
                    <a:schemeClr val="tx1"/>
                  </a:solidFill>
                </a:rPr>
                <a:t>This shift is due to significant progress in AI research, which has changed the way all of us live. Some of these impressive developments are discussed by …</a:t>
              </a:r>
              <a:endParaRPr lang="en-GB" sz="2400" i="1" dirty="0">
                <a:solidFill>
                  <a:schemeClr val="tx1"/>
                </a:solidFill>
              </a:endParaRPr>
            </a:p>
          </p:txBody>
        </p:sp>
        <p:sp>
          <p:nvSpPr>
            <p:cNvPr id="19" name="Rectangle 18"/>
            <p:cNvSpPr/>
            <p:nvPr/>
          </p:nvSpPr>
          <p:spPr>
            <a:xfrm>
              <a:off x="479376" y="1807636"/>
              <a:ext cx="4752528" cy="340202"/>
            </a:xfrm>
            <a:prstGeom prst="rect">
              <a:avLst/>
            </a:prstGeom>
          </p:spPr>
          <p:txBody>
            <a:bodyPr wrap="square">
              <a:spAutoFit/>
            </a:bodyPr>
            <a:lstStyle/>
            <a:p>
              <a:pPr>
                <a:lnSpc>
                  <a:spcPct val="107000"/>
                </a:lnSpc>
                <a:spcBef>
                  <a:spcPts val="600"/>
                </a:spcBef>
              </a:pPr>
              <a:r>
                <a:rPr lang="en-US" sz="2000" b="1" dirty="0">
                  <a:latin typeface="Calibri" panose="020F0502020204030204" pitchFamily="34" charset="0"/>
                  <a:ea typeface="DengXian"/>
                  <a:cs typeface="Times New Roman" panose="02020603050405020304" pitchFamily="18" charset="0"/>
                </a:rPr>
                <a:t>Extract 4 </a:t>
              </a:r>
              <a:endParaRPr lang="en-GB" sz="2000" b="1" dirty="0">
                <a:latin typeface="Calibri" panose="020F0502020204030204" pitchFamily="34" charset="0"/>
                <a:ea typeface="DengXian"/>
                <a:cs typeface="Times New Roman" panose="02020603050405020304" pitchFamily="18" charset="0"/>
              </a:endParaRPr>
            </a:p>
          </p:txBody>
        </p:sp>
      </p:grpSp>
      <p:sp>
        <p:nvSpPr>
          <p:cNvPr id="36" name="Rounded Rectangle 35"/>
          <p:cNvSpPr/>
          <p:nvPr/>
        </p:nvSpPr>
        <p:spPr>
          <a:xfrm>
            <a:off x="2855640" y="2671488"/>
            <a:ext cx="1348191" cy="380782"/>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407368" y="3866491"/>
            <a:ext cx="11017224" cy="2308324"/>
          </a:xfrm>
          <a:prstGeom prst="rect">
            <a:avLst/>
          </a:prstGeom>
        </p:spPr>
        <p:txBody>
          <a:bodyPr wrap="square">
            <a:spAutoFit/>
          </a:bodyPr>
          <a:lstStyle/>
          <a:p>
            <a:r>
              <a:rPr lang="en-US" sz="2400" dirty="0">
                <a:solidFill>
                  <a:srgbClr val="002060"/>
                </a:solidFill>
                <a:latin typeface="Calibri" panose="020F0502020204030204" pitchFamily="34" charset="0"/>
                <a:ea typeface="DengXian"/>
                <a:cs typeface="Times New Roman" panose="02020603050405020304" pitchFamily="18" charset="0"/>
              </a:rPr>
              <a:t>The lecturer </a:t>
            </a:r>
            <a:r>
              <a:rPr lang="en-US" sz="2400" u="sng" dirty="0">
                <a:solidFill>
                  <a:srgbClr val="002060"/>
                </a:solidFill>
                <a:latin typeface="Calibri" panose="020F0502020204030204" pitchFamily="34" charset="0"/>
                <a:ea typeface="DengXian"/>
                <a:cs typeface="Times New Roman" panose="02020603050405020304" pitchFamily="18" charset="0"/>
              </a:rPr>
              <a:t>is most likely</a:t>
            </a:r>
            <a:r>
              <a:rPr lang="en-US" sz="2400" dirty="0">
                <a:solidFill>
                  <a:srgbClr val="002060"/>
                </a:solidFill>
                <a:latin typeface="Calibri" panose="020F0502020204030204" pitchFamily="34" charset="0"/>
                <a:ea typeface="DengXian"/>
                <a:cs typeface="Times New Roman" panose="02020603050405020304" pitchFamily="18" charset="0"/>
              </a:rPr>
              <a:t> positive, and feels the topic is important: </a:t>
            </a:r>
          </a:p>
          <a:p>
            <a:endParaRPr lang="en-GB" sz="2400" dirty="0">
              <a:solidFill>
                <a:srgbClr val="002060"/>
              </a:solidFill>
              <a:latin typeface="Calibri" panose="020F0502020204030204" pitchFamily="34" charset="0"/>
              <a:ea typeface="DengXian"/>
              <a:cs typeface="Times New Roman" panose="02020603050405020304" pitchFamily="18" charset="0"/>
            </a:endParaRPr>
          </a:p>
          <a:p>
            <a:pPr marL="285750" indent="-285750">
              <a:buFont typeface="Arial" panose="020B0604020202020204" pitchFamily="34" charset="0"/>
              <a:buChar char="•"/>
            </a:pPr>
            <a:r>
              <a:rPr lang="en-US" sz="2400" dirty="0">
                <a:solidFill>
                  <a:srgbClr val="002060"/>
                </a:solidFill>
                <a:latin typeface="Calibri" panose="020F0502020204030204" pitchFamily="34" charset="0"/>
                <a:ea typeface="DengXian"/>
                <a:cs typeface="Times New Roman" panose="02020603050405020304" pitchFamily="18" charset="0"/>
              </a:rPr>
              <a:t>He uses the adjectives </a:t>
            </a:r>
            <a:r>
              <a:rPr lang="en-US" sz="2400" i="1" dirty="0">
                <a:solidFill>
                  <a:srgbClr val="002060"/>
                </a:solidFill>
                <a:latin typeface="Calibri" panose="020F0502020204030204" pitchFamily="34" charset="0"/>
                <a:ea typeface="DengXian"/>
                <a:cs typeface="Times New Roman" panose="02020603050405020304" pitchFamily="18" charset="0"/>
              </a:rPr>
              <a:t>‘significant’</a:t>
            </a:r>
            <a:r>
              <a:rPr lang="en-US" sz="2400" dirty="0">
                <a:solidFill>
                  <a:srgbClr val="002060"/>
                </a:solidFill>
                <a:latin typeface="Calibri" panose="020F0502020204030204" pitchFamily="34" charset="0"/>
                <a:ea typeface="DengXian"/>
                <a:cs typeface="Times New Roman" panose="02020603050405020304" pitchFamily="18" charset="0"/>
              </a:rPr>
              <a:t> and ‘</a:t>
            </a:r>
            <a:r>
              <a:rPr lang="en-US" sz="2400" i="1" dirty="0">
                <a:solidFill>
                  <a:srgbClr val="002060"/>
                </a:solidFill>
                <a:latin typeface="Calibri" panose="020F0502020204030204" pitchFamily="34" charset="0"/>
                <a:ea typeface="DengXian"/>
                <a:cs typeface="Times New Roman" panose="02020603050405020304" pitchFamily="18" charset="0"/>
              </a:rPr>
              <a:t>impressive’</a:t>
            </a:r>
            <a:r>
              <a:rPr lang="en-US" sz="2400" dirty="0">
                <a:solidFill>
                  <a:srgbClr val="002060"/>
                </a:solidFill>
                <a:latin typeface="Calibri" panose="020F0502020204030204" pitchFamily="34" charset="0"/>
                <a:ea typeface="DengXian"/>
                <a:cs typeface="Times New Roman" panose="02020603050405020304" pitchFamily="18" charset="0"/>
              </a:rPr>
              <a:t>.</a:t>
            </a:r>
          </a:p>
          <a:p>
            <a:pPr marL="285750" indent="-285750">
              <a:buFont typeface="Arial" panose="020B0604020202020204" pitchFamily="34" charset="0"/>
              <a:buChar char="•"/>
            </a:pPr>
            <a:endParaRPr lang="en-US" sz="2400" dirty="0">
              <a:solidFill>
                <a:srgbClr val="002060"/>
              </a:solidFill>
              <a:latin typeface="Calibri" panose="020F0502020204030204" pitchFamily="34" charset="0"/>
              <a:ea typeface="DengXian"/>
              <a:cs typeface="Times New Roman" panose="02020603050405020304" pitchFamily="18" charset="0"/>
            </a:endParaRPr>
          </a:p>
          <a:p>
            <a:pPr marL="285750" indent="-285750">
              <a:buFont typeface="Arial" panose="020B0604020202020204" pitchFamily="34" charset="0"/>
              <a:buChar char="•"/>
            </a:pPr>
            <a:r>
              <a:rPr lang="en-US" sz="2400" dirty="0">
                <a:solidFill>
                  <a:srgbClr val="002060"/>
                </a:solidFill>
                <a:latin typeface="Calibri" panose="020F0502020204030204" pitchFamily="34" charset="0"/>
                <a:ea typeface="DengXian"/>
                <a:cs typeface="Times New Roman" panose="02020603050405020304" pitchFamily="18" charset="0"/>
              </a:rPr>
              <a:t>He uses </a:t>
            </a:r>
            <a:r>
              <a:rPr lang="en-US" sz="2400" i="1" dirty="0">
                <a:solidFill>
                  <a:srgbClr val="002060"/>
                </a:solidFill>
                <a:latin typeface="Calibri" panose="020F0502020204030204" pitchFamily="34" charset="0"/>
                <a:ea typeface="DengXian"/>
                <a:cs typeface="Times New Roman" panose="02020603050405020304" pitchFamily="18" charset="0"/>
              </a:rPr>
              <a:t>‘all of us’</a:t>
            </a:r>
            <a:r>
              <a:rPr lang="en-US" sz="2400" dirty="0">
                <a:solidFill>
                  <a:srgbClr val="002060"/>
                </a:solidFill>
                <a:latin typeface="Calibri" panose="020F0502020204030204" pitchFamily="34" charset="0"/>
                <a:ea typeface="DengXian"/>
                <a:cs typeface="Times New Roman" panose="02020603050405020304" pitchFamily="18" charset="0"/>
              </a:rPr>
              <a:t> to reflect the importance of the topic to everyone.</a:t>
            </a:r>
          </a:p>
          <a:p>
            <a:pPr marL="285750" indent="-285750">
              <a:buFont typeface="Arial" panose="020B0604020202020204" pitchFamily="34" charset="0"/>
              <a:buChar char="•"/>
            </a:pPr>
            <a:endParaRPr lang="en-US" sz="2400" dirty="0">
              <a:solidFill>
                <a:srgbClr val="002060"/>
              </a:solidFill>
              <a:latin typeface="Calibri" panose="020F0502020204030204" pitchFamily="34" charset="0"/>
              <a:ea typeface="DengXian"/>
              <a:cs typeface="Times New Roman" panose="02020603050405020304" pitchFamily="18" charset="0"/>
            </a:endParaRPr>
          </a:p>
        </p:txBody>
      </p:sp>
      <p:sp>
        <p:nvSpPr>
          <p:cNvPr id="2" name="Rounded Rectangle 35">
            <a:extLst>
              <a:ext uri="{FF2B5EF4-FFF2-40B4-BE49-F238E27FC236}">
                <a16:creationId xmlns:a16="http://schemas.microsoft.com/office/drawing/2014/main" id="{1F8FEA2E-5D30-43ED-EFB9-73C8C81AA301}"/>
              </a:ext>
            </a:extLst>
          </p:cNvPr>
          <p:cNvSpPr/>
          <p:nvPr/>
        </p:nvSpPr>
        <p:spPr>
          <a:xfrm>
            <a:off x="4496090" y="3050315"/>
            <a:ext cx="1423048" cy="385755"/>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35">
            <a:extLst>
              <a:ext uri="{FF2B5EF4-FFF2-40B4-BE49-F238E27FC236}">
                <a16:creationId xmlns:a16="http://schemas.microsoft.com/office/drawing/2014/main" id="{928E295D-E89A-F195-43C5-CED958DC8CE5}"/>
              </a:ext>
            </a:extLst>
          </p:cNvPr>
          <p:cNvSpPr/>
          <p:nvPr/>
        </p:nvSpPr>
        <p:spPr>
          <a:xfrm>
            <a:off x="1160459" y="3067695"/>
            <a:ext cx="1047109" cy="361305"/>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ontent Placeholder 8">
            <a:extLst>
              <a:ext uri="{FF2B5EF4-FFF2-40B4-BE49-F238E27FC236}">
                <a16:creationId xmlns:a16="http://schemas.microsoft.com/office/drawing/2014/main" id="{0D85C2B8-702C-4390-082B-8D383378186F}"/>
              </a:ext>
            </a:extLst>
          </p:cNvPr>
          <p:cNvSpPr txBox="1">
            <a:spLocks/>
          </p:cNvSpPr>
          <p:nvPr/>
        </p:nvSpPr>
        <p:spPr>
          <a:xfrm>
            <a:off x="335360" y="1268760"/>
            <a:ext cx="11377254" cy="52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400" b="1" dirty="0">
                <a:solidFill>
                  <a:srgbClr val="002060"/>
                </a:solidFill>
              </a:rPr>
              <a:t>What is the lecturer’s stance on progress in AI research?</a:t>
            </a:r>
          </a:p>
        </p:txBody>
      </p:sp>
    </p:spTree>
    <p:extLst>
      <p:ext uri="{BB962C8B-B14F-4D97-AF65-F5344CB8AC3E}">
        <p14:creationId xmlns:p14="http://schemas.microsoft.com/office/powerpoint/2010/main" val="326753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2"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Listening to the lecture</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170" name="Picture 2" descr="Listening Icons - Download Free Vector Icons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6520" y="526212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234732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1" y="1412775"/>
            <a:ext cx="11277897" cy="3153342"/>
          </a:xfrm>
          <a:noFill/>
        </p:spPr>
        <p:txBody>
          <a:bodyPr>
            <a:normAutofit/>
          </a:bodyPr>
          <a:lstStyle/>
          <a:p>
            <a:pPr marL="0" indent="0" fontAlgn="base">
              <a:buNone/>
            </a:pPr>
            <a:r>
              <a:rPr lang="en-US" sz="2400" dirty="0">
                <a:latin typeface="Calibri" panose="020F0502020204030204" pitchFamily="34" charset="0"/>
                <a:ea typeface="Times New Roman" panose="02020603050405020304" pitchFamily="18" charset="0"/>
              </a:rPr>
              <a:t>For homework you watched an interview with </a:t>
            </a:r>
            <a:r>
              <a:rPr lang="en-US" sz="2400" dirty="0" err="1">
                <a:latin typeface="Calibri" panose="020F0502020204030204" pitchFamily="34" charset="0"/>
                <a:ea typeface="Times New Roman" panose="02020603050405020304" pitchFamily="18" charset="0"/>
              </a:rPr>
              <a:t>Ameca</a:t>
            </a:r>
            <a:r>
              <a:rPr lang="en-US" sz="2400" dirty="0">
                <a:latin typeface="Calibri" panose="020F0502020204030204" pitchFamily="34" charset="0"/>
                <a:ea typeface="Times New Roman" panose="02020603050405020304" pitchFamily="18" charset="0"/>
              </a:rPr>
              <a:t>, an AI robot and completed the </a:t>
            </a:r>
            <a:r>
              <a:rPr lang="en-US" sz="2400" i="1" dirty="0">
                <a:latin typeface="Calibri" panose="020F0502020204030204" pitchFamily="34" charset="0"/>
                <a:ea typeface="Times New Roman" panose="02020603050405020304" pitchFamily="18" charset="0"/>
              </a:rPr>
              <a:t>‘Getting started’</a:t>
            </a:r>
            <a:r>
              <a:rPr lang="en-US" sz="2400" dirty="0">
                <a:latin typeface="Calibri" panose="020F0502020204030204" pitchFamily="34" charset="0"/>
                <a:ea typeface="Times New Roman" panose="02020603050405020304" pitchFamily="18" charset="0"/>
              </a:rPr>
              <a:t> section from Lesson 10.1 in the Class Workbook.</a:t>
            </a:r>
          </a:p>
          <a:p>
            <a:pPr marL="0" indent="0" fontAlgn="base">
              <a:buNone/>
            </a:pPr>
            <a:endParaRPr lang="en-US" sz="2400" dirty="0">
              <a:latin typeface="Calibri" panose="020F0502020204030204" pitchFamily="34" charset="0"/>
              <a:ea typeface="Times New Roman" panose="02020603050405020304" pitchFamily="18" charset="0"/>
            </a:endParaRPr>
          </a:p>
          <a:p>
            <a:pPr marL="0" indent="0" fontAlgn="base">
              <a:buNone/>
            </a:pPr>
            <a:r>
              <a:rPr lang="en-US" sz="2400" dirty="0">
                <a:latin typeface="Calibri" panose="020F0502020204030204" pitchFamily="34" charset="0"/>
                <a:ea typeface="Times New Roman" panose="02020603050405020304" pitchFamily="18" charset="0"/>
              </a:rPr>
              <a:t>Today you are going to watch </a:t>
            </a:r>
            <a:r>
              <a:rPr lang="en-US" sz="2400" b="1" dirty="0"/>
              <a:t>Lecture 6A </a:t>
            </a:r>
            <a:r>
              <a:rPr lang="en-US" sz="2400" b="1" i="1" dirty="0"/>
              <a:t>‘The current state of artificial intelligence’. </a:t>
            </a:r>
            <a:endParaRPr lang="en-US" sz="2400" dirty="0">
              <a:latin typeface="Calibri" panose="020F0502020204030204" pitchFamily="34" charset="0"/>
              <a:ea typeface="Times New Roman" panose="02020603050405020304" pitchFamily="18" charset="0"/>
            </a:endParaRPr>
          </a:p>
          <a:p>
            <a:pPr marL="0" indent="0" fontAlgn="base">
              <a:buNone/>
            </a:pPr>
            <a:endParaRPr lang="en-US" sz="2400" dirty="0"/>
          </a:p>
          <a:p>
            <a:pPr marL="0" indent="0" fontAlgn="base">
              <a:buNone/>
            </a:pPr>
            <a:r>
              <a:rPr lang="en-US" sz="2400" dirty="0"/>
              <a:t>Before you watch, use your notes from the homework to discuss your ideas on the current state of artificial intelligence.</a:t>
            </a:r>
          </a:p>
          <a:p>
            <a:pPr marL="0" indent="0" fontAlgn="base">
              <a:buNone/>
            </a:pPr>
            <a:endParaRPr lang="en-US" sz="24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Lecture content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Picture 1">
            <a:extLst>
              <a:ext uri="{FF2B5EF4-FFF2-40B4-BE49-F238E27FC236}">
                <a16:creationId xmlns:a16="http://schemas.microsoft.com/office/drawing/2014/main" id="{6A9AA491-C212-4578-B08C-104A0CD535BD}"/>
              </a:ext>
            </a:extLst>
          </p:cNvPr>
          <p:cNvPicPr>
            <a:picLocks noChangeAspect="1"/>
          </p:cNvPicPr>
          <p:nvPr/>
        </p:nvPicPr>
        <p:blipFill>
          <a:blip r:embed="rId3"/>
          <a:stretch>
            <a:fillRect/>
          </a:stretch>
        </p:blipFill>
        <p:spPr>
          <a:xfrm>
            <a:off x="623391" y="4728290"/>
            <a:ext cx="3344678" cy="1713632"/>
          </a:xfrm>
          <a:prstGeom prst="rect">
            <a:avLst/>
          </a:prstGeom>
          <a:ln>
            <a:noFill/>
          </a:ln>
          <a:effectLst>
            <a:softEdge rad="112500"/>
          </a:effectLst>
        </p:spPr>
      </p:pic>
    </p:spTree>
    <p:extLst>
      <p:ext uri="{BB962C8B-B14F-4D97-AF65-F5344CB8AC3E}">
        <p14:creationId xmlns:p14="http://schemas.microsoft.com/office/powerpoint/2010/main" val="1246254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5754" y="1753618"/>
            <a:ext cx="10442813" cy="1675382"/>
          </a:xfrm>
          <a:noFill/>
        </p:spPr>
        <p:txBody>
          <a:bodyPr>
            <a:normAutofit/>
          </a:bodyPr>
          <a:lstStyle/>
          <a:p>
            <a:pPr marL="0" indent="0">
              <a:buNone/>
            </a:pPr>
            <a:r>
              <a:rPr lang="en-US" sz="2400" dirty="0"/>
              <a:t>Watch </a:t>
            </a:r>
            <a:r>
              <a:rPr lang="en-US" sz="2400" b="1" dirty="0"/>
              <a:t>Lecture 6A </a:t>
            </a:r>
            <a:r>
              <a:rPr lang="en-US" sz="2400" b="1" i="1" dirty="0"/>
              <a:t>‘The current state of artificial intelligence’ </a:t>
            </a:r>
            <a:r>
              <a:rPr lang="en-US" sz="2400" dirty="0"/>
              <a:t>and take notes as you listen.</a:t>
            </a:r>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Listening</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315502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158964"/>
            <a:ext cx="11161240" cy="685860"/>
          </a:xfrm>
          <a:noFill/>
        </p:spPr>
        <p:txBody>
          <a:bodyPr>
            <a:normAutofit/>
          </a:bodyPr>
          <a:lstStyle/>
          <a:p>
            <a:pPr marL="0" indent="0">
              <a:buNone/>
            </a:pPr>
            <a:r>
              <a:rPr lang="en-US" sz="2000" dirty="0"/>
              <a:t>Use your notes to answer the questions below.</a:t>
            </a:r>
          </a:p>
        </p:txBody>
      </p:sp>
      <p:grpSp>
        <p:nvGrpSpPr>
          <p:cNvPr id="6" name="Group 2"/>
          <p:cNvGrpSpPr>
            <a:grpSpLocks/>
          </p:cNvGrpSpPr>
          <p:nvPr/>
        </p:nvGrpSpPr>
        <p:grpSpPr bwMode="auto">
          <a:xfrm>
            <a:off x="2279576" y="279885"/>
            <a:ext cx="9721080"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Comprehension check - Main ideas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6" name="Content Placeholder 2"/>
          <p:cNvSpPr txBox="1">
            <a:spLocks/>
          </p:cNvSpPr>
          <p:nvPr/>
        </p:nvSpPr>
        <p:spPr>
          <a:xfrm>
            <a:off x="623258" y="1803828"/>
            <a:ext cx="11377261" cy="5040560"/>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sz="2400" dirty="0"/>
              <a:t>What is the difference between </a:t>
            </a:r>
            <a:r>
              <a:rPr lang="en-US" sz="2400" i="1" dirty="0"/>
              <a:t>strong</a:t>
            </a:r>
            <a:r>
              <a:rPr lang="en-US" sz="2400" dirty="0"/>
              <a:t> and </a:t>
            </a:r>
            <a:r>
              <a:rPr lang="en-US" sz="2400" i="1" dirty="0"/>
              <a:t>weak</a:t>
            </a:r>
            <a:r>
              <a:rPr lang="en-US" sz="2400" dirty="0"/>
              <a:t> AI?</a:t>
            </a:r>
          </a:p>
          <a:p>
            <a:pPr marL="914400" lvl="2" indent="0">
              <a:buNone/>
            </a:pPr>
            <a:r>
              <a:rPr lang="en-US" sz="2600" dirty="0">
                <a:solidFill>
                  <a:srgbClr val="0070C0"/>
                </a:solidFill>
              </a:rPr>
              <a:t>Weak AI = unconscious systems with a particular function</a:t>
            </a:r>
          </a:p>
          <a:p>
            <a:pPr marL="914400" lvl="2" indent="0">
              <a:buNone/>
            </a:pPr>
            <a:r>
              <a:rPr lang="en-US" sz="2600" dirty="0">
                <a:solidFill>
                  <a:srgbClr val="0070C0"/>
                </a:solidFill>
              </a:rPr>
              <a:t>Strong AI = robots with human characteristics</a:t>
            </a:r>
          </a:p>
          <a:p>
            <a:pPr marL="457200" indent="-457200">
              <a:buFont typeface="Arial" panose="020B0604020202020204" pitchFamily="34" charset="0"/>
              <a:buAutoNum type="arabicPeriod"/>
            </a:pPr>
            <a:r>
              <a:rPr lang="en-US" sz="2400" dirty="0"/>
              <a:t>How is the distinction between </a:t>
            </a:r>
            <a:r>
              <a:rPr lang="en-US" sz="2400" i="1" dirty="0"/>
              <a:t>strong</a:t>
            </a:r>
            <a:r>
              <a:rPr lang="en-US" sz="2400" dirty="0"/>
              <a:t> and </a:t>
            </a:r>
            <a:r>
              <a:rPr lang="en-US" sz="2400" i="1" dirty="0"/>
              <a:t>weak</a:t>
            </a:r>
            <a:r>
              <a:rPr lang="en-US" sz="2400" dirty="0"/>
              <a:t> AI changing?</a:t>
            </a:r>
          </a:p>
          <a:p>
            <a:pPr marL="914400" lvl="2" indent="0">
              <a:buNone/>
            </a:pPr>
            <a:r>
              <a:rPr lang="en-US" sz="2600" dirty="0">
                <a:solidFill>
                  <a:srgbClr val="0070C0"/>
                </a:solidFill>
              </a:rPr>
              <a:t>The difference between strong and weak AI is not so clear anymore; it is more like a continuum. </a:t>
            </a:r>
          </a:p>
          <a:p>
            <a:pPr marL="457200" indent="-457200">
              <a:buFont typeface="Arial" panose="020B0604020202020204" pitchFamily="34" charset="0"/>
              <a:buAutoNum type="arabicPeriod"/>
            </a:pPr>
            <a:r>
              <a:rPr lang="en-US" sz="2400" dirty="0"/>
              <a:t>How does AI currently learn?</a:t>
            </a:r>
          </a:p>
          <a:p>
            <a:pPr marL="914400" lvl="2" indent="0">
              <a:buNone/>
            </a:pPr>
            <a:r>
              <a:rPr lang="en-US" sz="2600" dirty="0">
                <a:solidFill>
                  <a:srgbClr val="0070C0"/>
                </a:solidFill>
              </a:rPr>
              <a:t>AI currently learns through ‘deep learning’, which means it is given large amounts of pre-structured data.</a:t>
            </a:r>
          </a:p>
          <a:p>
            <a:pPr marL="457200" indent="-457200">
              <a:buFont typeface="Arial" panose="020B0604020202020204" pitchFamily="34" charset="0"/>
              <a:buAutoNum type="arabicPeriod"/>
            </a:pPr>
            <a:r>
              <a:rPr lang="en-US" sz="2400" dirty="0"/>
              <a:t>What is the problem with the way AI currently learns?</a:t>
            </a:r>
          </a:p>
          <a:p>
            <a:pPr marL="914400" lvl="2" indent="0">
              <a:buNone/>
            </a:pPr>
            <a:r>
              <a:rPr lang="en-US" sz="2600" dirty="0">
                <a:solidFill>
                  <a:srgbClr val="0070C0"/>
                </a:solidFill>
              </a:rPr>
              <a:t>‘Deep learning’ is archaic; it is limiting the development of AI.</a:t>
            </a:r>
            <a:endParaRPr lang="en-US" sz="2200" dirty="0">
              <a:solidFill>
                <a:srgbClr val="0070C0"/>
              </a:solidFill>
            </a:endParaRPr>
          </a:p>
          <a:p>
            <a:pPr marL="457200" indent="-457200">
              <a:buFont typeface="Arial" panose="020B0604020202020204" pitchFamily="34" charset="0"/>
              <a:buAutoNum type="arabicPeriod"/>
            </a:pPr>
            <a:r>
              <a:rPr lang="en-US" sz="2400" dirty="0"/>
              <a:t>How can progress be made in the way AI learns?</a:t>
            </a:r>
          </a:p>
          <a:p>
            <a:pPr marL="914400" lvl="2" indent="0">
              <a:buNone/>
            </a:pPr>
            <a:r>
              <a:rPr lang="en-US" sz="2600" dirty="0">
                <a:solidFill>
                  <a:srgbClr val="0070C0"/>
                </a:solidFill>
              </a:rPr>
              <a:t>With significant input from modern neuroscience about how the brain learns. </a:t>
            </a:r>
          </a:p>
          <a:p>
            <a:pPr marL="457200" indent="-457200">
              <a:buFont typeface="Arial" panose="020B0604020202020204" pitchFamily="34" charset="0"/>
              <a:buAutoNum type="arabicPeriod"/>
            </a:pPr>
            <a:r>
              <a:rPr lang="en-US" sz="2400" dirty="0"/>
              <a:t>How have public perceptions of AI changed?</a:t>
            </a:r>
          </a:p>
          <a:p>
            <a:pPr marL="914400" lvl="2" indent="0">
              <a:buNone/>
            </a:pPr>
            <a:r>
              <a:rPr lang="en-US" sz="2600" dirty="0">
                <a:solidFill>
                  <a:srgbClr val="0070C0"/>
                </a:solidFill>
              </a:rPr>
              <a:t>In the past, they were based on science fiction, now they are based on reality. </a:t>
            </a:r>
            <a:endParaRPr lang="en-US" sz="2600" dirty="0"/>
          </a:p>
        </p:txBody>
      </p:sp>
      <p:pic>
        <p:nvPicPr>
          <p:cNvPr id="2" name="Picture 6" descr="Book Generic Mixed icon">
            <a:extLst>
              <a:ext uri="{FF2B5EF4-FFF2-40B4-BE49-F238E27FC236}">
                <a16:creationId xmlns:a16="http://schemas.microsoft.com/office/drawing/2014/main" id="{E1148666-2ACE-3354-02AE-405E85CA4E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9228" y="1158964"/>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9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7" y="279885"/>
            <a:ext cx="9115341"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Comprehension check - Details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2" name="Content Placeholder 2"/>
          <p:cNvSpPr txBox="1">
            <a:spLocks/>
          </p:cNvSpPr>
          <p:nvPr/>
        </p:nvSpPr>
        <p:spPr>
          <a:xfrm>
            <a:off x="767409" y="1628800"/>
            <a:ext cx="10915536" cy="96244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Use your notes to discuss how the examples below link to the main ideas mentioned in the lecture. </a:t>
            </a:r>
          </a:p>
          <a:p>
            <a:pPr marL="0" indent="0">
              <a:buNone/>
            </a:pPr>
            <a:endParaRPr lang="en-US" sz="2400" dirty="0"/>
          </a:p>
          <a:p>
            <a:pPr marL="0" indent="0">
              <a:buNone/>
            </a:pPr>
            <a:r>
              <a:rPr lang="en-US" sz="2400" dirty="0"/>
              <a:t>a. washing machine</a:t>
            </a:r>
          </a:p>
          <a:p>
            <a:pPr marL="0" indent="0">
              <a:buNone/>
            </a:pPr>
            <a:r>
              <a:rPr lang="en-US" sz="2400" dirty="0"/>
              <a:t>b. AI’s ability to recognize human emotions</a:t>
            </a:r>
          </a:p>
          <a:p>
            <a:pPr marL="0" indent="0">
              <a:buNone/>
            </a:pPr>
            <a:r>
              <a:rPr lang="en-US" sz="2400" dirty="0"/>
              <a:t>c. </a:t>
            </a:r>
            <a:r>
              <a:rPr lang="en-US" sz="2400" i="1" dirty="0" err="1"/>
              <a:t>robopsychology</a:t>
            </a:r>
            <a:endParaRPr lang="en-US" sz="2400" i="1" dirty="0"/>
          </a:p>
          <a:p>
            <a:pPr marL="0" indent="0">
              <a:buNone/>
            </a:pPr>
            <a:r>
              <a:rPr lang="en-US" sz="2400" dirty="0"/>
              <a:t>d. medicine</a:t>
            </a:r>
          </a:p>
          <a:p>
            <a:pPr marL="0" indent="0">
              <a:buNone/>
            </a:pPr>
            <a:r>
              <a:rPr lang="en-US" sz="2400" dirty="0"/>
              <a:t>e. job losses </a:t>
            </a:r>
          </a:p>
        </p:txBody>
      </p:sp>
      <p:pic>
        <p:nvPicPr>
          <p:cNvPr id="1026" name="Picture 2" descr="LWF28442 8kg 1400rpm Washing Machine with A+++ Energy Ra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1549" y="3371134"/>
            <a:ext cx="1148977" cy="16508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Reading facial expressions: The art of deciphering body language | C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2629" y="3371134"/>
            <a:ext cx="2390316" cy="15935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Robopsychology - The Good Men Proje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4718" y="5060899"/>
            <a:ext cx="2587438" cy="15848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Robots in the Medical Fiel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156" y="5026445"/>
            <a:ext cx="1928370" cy="16841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What is AI in Industr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50526" y="5044678"/>
            <a:ext cx="2910958" cy="16010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6" descr="Book Generic Mixed icon">
            <a:extLst>
              <a:ext uri="{FF2B5EF4-FFF2-40B4-BE49-F238E27FC236}">
                <a16:creationId xmlns:a16="http://schemas.microsoft.com/office/drawing/2014/main" id="{440F2AC2-B198-B781-5B7C-D96BE46F4D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3432" y="5374088"/>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67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380" y="1268760"/>
            <a:ext cx="11449272" cy="3380840"/>
          </a:xfrm>
          <a:noFill/>
        </p:spPr>
        <p:txBody>
          <a:bodyPr>
            <a:noAutofit/>
          </a:bodyPr>
          <a:lstStyle/>
          <a:p>
            <a:pPr marL="0" indent="0">
              <a:lnSpc>
                <a:spcPct val="150000"/>
              </a:lnSpc>
              <a:buNone/>
            </a:pPr>
            <a:r>
              <a:rPr lang="en-US" sz="2000" dirty="0"/>
              <a:t>For homework, you should have watched </a:t>
            </a:r>
            <a:r>
              <a:rPr lang="en-US" sz="2000" b="1" u="sng" dirty="0">
                <a:ea typeface="SimSun" panose="02010600030101010101" pitchFamily="2" charset="-122"/>
                <a:cs typeface="Arial" panose="020B0604020202020204" pitchFamily="34" charset="0"/>
              </a:rPr>
              <a:t>Lecture 5B: </a:t>
            </a:r>
            <a:r>
              <a:rPr lang="en-US" sz="2000" b="1" i="1" u="sng" dirty="0">
                <a:ea typeface="SimSun" panose="02010600030101010101" pitchFamily="2" charset="-122"/>
                <a:cs typeface="Arial" panose="020B0604020202020204" pitchFamily="34" charset="0"/>
              </a:rPr>
              <a:t>Technology and sedentary lifestyles</a:t>
            </a:r>
            <a:r>
              <a:rPr lang="en-US" sz="2000" b="1" dirty="0">
                <a:ea typeface="SimSun" panose="02010600030101010101" pitchFamily="2" charset="-122"/>
                <a:cs typeface="Arial" panose="020B0604020202020204" pitchFamily="34" charset="0"/>
              </a:rPr>
              <a:t> </a:t>
            </a:r>
            <a:r>
              <a:rPr lang="en-US" sz="2000" dirty="0">
                <a:ea typeface="SimSun" panose="02010600030101010101" pitchFamily="2" charset="-122"/>
                <a:cs typeface="Arial" panose="020B0604020202020204" pitchFamily="34" charset="0"/>
              </a:rPr>
              <a:t>and taken notes.</a:t>
            </a:r>
            <a:endParaRPr lang="en-US" sz="2000" i="1" dirty="0">
              <a:ea typeface="SimSun" panose="02010600030101010101" pitchFamily="2" charset="-122"/>
              <a:cs typeface="Arial" panose="020B0604020202020204" pitchFamily="34" charset="0"/>
            </a:endParaRPr>
          </a:p>
          <a:p>
            <a:pPr marL="0" indent="0">
              <a:lnSpc>
                <a:spcPct val="150000"/>
              </a:lnSpc>
              <a:buNone/>
            </a:pPr>
            <a:r>
              <a:rPr lang="en-US" sz="2000" dirty="0">
                <a:ea typeface="SimSun" panose="02010600030101010101" pitchFamily="2" charset="-122"/>
                <a:cs typeface="Arial" panose="020B0604020202020204" pitchFamily="34" charset="0"/>
              </a:rPr>
              <a:t>Later in the semester, you will use these notes to revise for the Group Discussion Exam. </a:t>
            </a:r>
          </a:p>
          <a:p>
            <a:pPr marL="0" indent="0">
              <a:buNone/>
            </a:pPr>
            <a:endParaRPr lang="en-US" sz="2000" dirty="0"/>
          </a:p>
        </p:txBody>
      </p:sp>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Reminder</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29671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7" y="279885"/>
            <a:ext cx="9115341"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Comprehension check - Details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2" name="Content Placeholder 2"/>
          <p:cNvSpPr txBox="1">
            <a:spLocks/>
          </p:cNvSpPr>
          <p:nvPr/>
        </p:nvSpPr>
        <p:spPr>
          <a:xfrm>
            <a:off x="767409" y="1094787"/>
            <a:ext cx="10915536" cy="377437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u="sng" dirty="0"/>
              <a:t>Answers:</a:t>
            </a:r>
          </a:p>
          <a:p>
            <a:pPr marL="0" indent="0">
              <a:buNone/>
            </a:pPr>
            <a:endParaRPr lang="en-US" sz="1050" i="1" dirty="0"/>
          </a:p>
          <a:p>
            <a:pPr marL="0" indent="0">
              <a:buNone/>
            </a:pPr>
            <a:r>
              <a:rPr lang="en-US" sz="2400" dirty="0"/>
              <a:t>a. washing machine</a:t>
            </a:r>
          </a:p>
          <a:p>
            <a:pPr marL="0" indent="0">
              <a:buNone/>
            </a:pPr>
            <a:r>
              <a:rPr lang="en-US" sz="2400" dirty="0">
                <a:solidFill>
                  <a:srgbClr val="0070C0"/>
                </a:solidFill>
              </a:rPr>
              <a:t>	This is an example of ‘weak AI’.</a:t>
            </a:r>
          </a:p>
          <a:p>
            <a:pPr marL="0" indent="0">
              <a:buNone/>
            </a:pPr>
            <a:r>
              <a:rPr lang="en-US" sz="2400" dirty="0"/>
              <a:t>b. AI’s ability to recognize human emotions</a:t>
            </a:r>
          </a:p>
          <a:p>
            <a:pPr marL="0" indent="0">
              <a:buNone/>
            </a:pPr>
            <a:r>
              <a:rPr lang="en-US" sz="2400" dirty="0">
                <a:solidFill>
                  <a:srgbClr val="0070C0"/>
                </a:solidFill>
              </a:rPr>
              <a:t>	This is an example of the current state and limitations of AI.</a:t>
            </a:r>
          </a:p>
          <a:p>
            <a:pPr marL="0" indent="0">
              <a:buNone/>
            </a:pPr>
            <a:r>
              <a:rPr lang="en-US" sz="2400" dirty="0"/>
              <a:t>c. </a:t>
            </a:r>
            <a:r>
              <a:rPr lang="en-US" sz="2400" i="1" dirty="0" err="1"/>
              <a:t>robopsychology</a:t>
            </a:r>
            <a:endParaRPr lang="en-US" sz="2400" i="1" dirty="0"/>
          </a:p>
          <a:p>
            <a:pPr marL="0" indent="0">
              <a:buNone/>
            </a:pPr>
            <a:r>
              <a:rPr lang="en-US" sz="2400" i="1" dirty="0"/>
              <a:t>	</a:t>
            </a:r>
            <a:r>
              <a:rPr lang="en-US" sz="2400" dirty="0">
                <a:solidFill>
                  <a:srgbClr val="0070C0"/>
                </a:solidFill>
              </a:rPr>
              <a:t>This is an example of how neuroscience is being used to help develop AI. </a:t>
            </a:r>
            <a:endParaRPr lang="en-US" sz="2400" i="1" dirty="0"/>
          </a:p>
          <a:p>
            <a:pPr marL="0" indent="0">
              <a:buNone/>
            </a:pPr>
            <a:r>
              <a:rPr lang="en-US" sz="2400" dirty="0"/>
              <a:t>d. medicine</a:t>
            </a:r>
          </a:p>
          <a:p>
            <a:pPr marL="0" indent="0">
              <a:buNone/>
            </a:pPr>
            <a:r>
              <a:rPr lang="en-US" sz="2400" dirty="0"/>
              <a:t>	</a:t>
            </a:r>
            <a:r>
              <a:rPr lang="en-US" sz="2400" dirty="0">
                <a:solidFill>
                  <a:srgbClr val="0070C0"/>
                </a:solidFill>
              </a:rPr>
              <a:t>This is an example of how current use of AI is creating positive perceptions.</a:t>
            </a:r>
            <a:endParaRPr lang="en-US" sz="2400" dirty="0"/>
          </a:p>
          <a:p>
            <a:pPr marL="0" indent="0">
              <a:buNone/>
            </a:pPr>
            <a:r>
              <a:rPr lang="en-US" sz="2400" dirty="0"/>
              <a:t>e. job losses </a:t>
            </a:r>
          </a:p>
          <a:p>
            <a:pPr marL="0" indent="0">
              <a:buNone/>
            </a:pPr>
            <a:r>
              <a:rPr lang="en-US" sz="2400" dirty="0"/>
              <a:t>	</a:t>
            </a:r>
            <a:r>
              <a:rPr lang="en-US" sz="2400" dirty="0">
                <a:solidFill>
                  <a:srgbClr val="0070C0"/>
                </a:solidFill>
              </a:rPr>
              <a:t>This is an example of how current use of AI is leading to concerns/ negative 	perceptions. </a:t>
            </a:r>
            <a:endParaRPr lang="en-US" sz="2400" dirty="0"/>
          </a:p>
        </p:txBody>
      </p:sp>
      <p:pic>
        <p:nvPicPr>
          <p:cNvPr id="1026" name="Picture 2" descr="LWF28442 8kg 1400rpm Washing Machine with A+++ Energy Ra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3936" y="1094788"/>
            <a:ext cx="514923" cy="7398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Reading facial expressions: The art of deciphering body language | C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8860" y="1094788"/>
            <a:ext cx="1109761" cy="7398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Robopsychology - The Good Men Proje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3926" y="1094788"/>
            <a:ext cx="1207903" cy="7398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Robots in the Medical Fiel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67133" y="1094788"/>
            <a:ext cx="847145" cy="73984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What is AI in Industr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14278" y="1097268"/>
            <a:ext cx="1340658" cy="73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6" descr="Book Generic Mixed icon">
            <a:extLst>
              <a:ext uri="{FF2B5EF4-FFF2-40B4-BE49-F238E27FC236}">
                <a16:creationId xmlns:a16="http://schemas.microsoft.com/office/drawing/2014/main" id="{2691E199-86A8-EF32-1D16-0FB7F3E8B0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90195" y="2092705"/>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36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477" y="1206236"/>
            <a:ext cx="11071759" cy="2853194"/>
          </a:xfrm>
          <a:noFill/>
        </p:spPr>
        <p:txBody>
          <a:bodyPr>
            <a:normAutofit/>
          </a:bodyPr>
          <a:lstStyle/>
          <a:p>
            <a:pPr marL="0" indent="0">
              <a:buNone/>
            </a:pPr>
            <a:r>
              <a:rPr lang="en-US" sz="2400" dirty="0"/>
              <a:t>As part of the Independent Learning Week materials, you looked at lecture summaries.</a:t>
            </a:r>
          </a:p>
          <a:p>
            <a:pPr marL="0" indent="0">
              <a:buNone/>
            </a:pPr>
            <a:endParaRPr lang="en-US" sz="2400" dirty="0"/>
          </a:p>
          <a:p>
            <a:pPr marL="0" indent="0">
              <a:buNone/>
            </a:pPr>
            <a:r>
              <a:rPr lang="en-US" sz="2400" dirty="0"/>
              <a:t>Work with a partner. Give each other a brief oral summary of the lecture. Include the lecturer’s stance.</a:t>
            </a:r>
          </a:p>
        </p:txBody>
      </p:sp>
      <p:grpSp>
        <p:nvGrpSpPr>
          <p:cNvPr id="6" name="Group 2"/>
          <p:cNvGrpSpPr>
            <a:grpSpLocks/>
          </p:cNvGrpSpPr>
          <p:nvPr/>
        </p:nvGrpSpPr>
        <p:grpSpPr bwMode="auto">
          <a:xfrm>
            <a:off x="2279576" y="279885"/>
            <a:ext cx="9721080"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Listening to the lecture: </a:t>
              </a:r>
              <a:r>
                <a:rPr lang="en-GB" altLang="en-US" sz="2400" dirty="0">
                  <a:solidFill>
                    <a:srgbClr val="000000"/>
                  </a:solidFill>
                  <a:latin typeface="Verdana" panose="020B0604030504040204" pitchFamily="34" charset="0"/>
                </a:rPr>
                <a:t>Summary</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Text Box 2">
            <a:extLst>
              <a:ext uri="{FF2B5EF4-FFF2-40B4-BE49-F238E27FC236}">
                <a16:creationId xmlns:a16="http://schemas.microsoft.com/office/drawing/2014/main" id="{469F6655-A1DE-DC4C-8F47-785892747942}"/>
              </a:ext>
            </a:extLst>
          </p:cNvPr>
          <p:cNvSpPr txBox="1">
            <a:spLocks noChangeArrowheads="1"/>
          </p:cNvSpPr>
          <p:nvPr/>
        </p:nvSpPr>
        <p:spPr bwMode="auto">
          <a:xfrm>
            <a:off x="573477" y="3212976"/>
            <a:ext cx="11071759" cy="3096344"/>
          </a:xfrm>
          <a:prstGeom prst="rect">
            <a:avLst/>
          </a:prstGeom>
          <a:solidFill>
            <a:srgbClr val="C7EBE2"/>
          </a:solidFill>
          <a:ln w="12700" algn="ctr">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000" tIns="36000" rIns="36000" bIns="36000" numCol="1" anchor="ctr" anchorCtr="0" compatLnSpc="1">
            <a:prstTxWarp prst="textNoShape">
              <a:avLst/>
            </a:prstTxWarp>
          </a:bodyPr>
          <a:lstStyle/>
          <a:p>
            <a:pPr marL="231775" marR="165100" lvl="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000000"/>
                </a:solidFill>
                <a:effectLst/>
                <a:latin typeface="Calibri "/>
              </a:rPr>
              <a:t>Summarising</a:t>
            </a:r>
            <a:endParaRPr kumimoji="0" lang="en-US" altLang="en-US" sz="2000" b="1" i="0" u="none" strike="noStrike" cap="none" normalizeH="0" baseline="0" dirty="0">
              <a:ln>
                <a:noFill/>
              </a:ln>
              <a:solidFill>
                <a:srgbClr val="000000"/>
              </a:solidFill>
              <a:effectLst/>
              <a:latin typeface="Calibri "/>
            </a:endParaRPr>
          </a:p>
          <a:p>
            <a:pPr marL="231775" marR="165100" lvl="0" algn="just"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Calibri "/>
            </a:endParaRPr>
          </a:p>
          <a:p>
            <a:pPr marL="231775" marR="165100" lvl="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libri "/>
              </a:rPr>
              <a:t>When writing a </a:t>
            </a:r>
            <a:r>
              <a:rPr kumimoji="0" lang="en-US" altLang="en-US" sz="2000" b="1" i="0" u="none" strike="noStrike" cap="none" normalizeH="0" baseline="0" dirty="0">
                <a:ln>
                  <a:noFill/>
                </a:ln>
                <a:solidFill>
                  <a:srgbClr val="000000"/>
                </a:solidFill>
                <a:effectLst/>
                <a:latin typeface="Calibri "/>
              </a:rPr>
              <a:t>summary</a:t>
            </a:r>
            <a:r>
              <a:rPr kumimoji="0" lang="en-US" altLang="en-US" sz="2000" b="0" i="0" u="none" strike="noStrike" cap="none" normalizeH="0" baseline="0" dirty="0">
                <a:ln>
                  <a:noFill/>
                </a:ln>
                <a:solidFill>
                  <a:srgbClr val="000000"/>
                </a:solidFill>
                <a:effectLst/>
                <a:latin typeface="Calibri "/>
              </a:rPr>
              <a:t>, you should focus on the 3Cs:</a:t>
            </a:r>
          </a:p>
          <a:p>
            <a:pPr marL="231775" marR="165100" lvl="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Calibri "/>
            </a:endParaRPr>
          </a:p>
          <a:p>
            <a:pPr marL="574675" marR="165100" indent="-342900" defTabSz="914400" eaLnBrk="0" fontAlgn="base" hangingPunct="0">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rgbClr val="000000"/>
                </a:solidFill>
                <a:effectLst/>
                <a:latin typeface="Calibri "/>
              </a:rPr>
              <a:t>Completeness: </a:t>
            </a:r>
            <a:r>
              <a:rPr kumimoji="0" lang="en-US" altLang="en-US" sz="2000" b="0" i="0" u="none" strike="noStrike" cap="none" normalizeH="0" baseline="0" dirty="0">
                <a:ln>
                  <a:noFill/>
                </a:ln>
                <a:solidFill>
                  <a:srgbClr val="000000"/>
                </a:solidFill>
                <a:effectLst/>
                <a:latin typeface="Calibri "/>
              </a:rPr>
              <a:t>Are all main ideas included? </a:t>
            </a:r>
          </a:p>
          <a:p>
            <a:pPr marL="574675" marR="165100" indent="-342900" defTabSz="914400" eaLnBrk="0" fontAlgn="base" hangingPunct="0">
              <a:spcBef>
                <a:spcPct val="0"/>
              </a:spcBef>
              <a:spcAft>
                <a:spcPct val="0"/>
              </a:spcAft>
              <a:buFont typeface="Arial" panose="020B0604020202020204" pitchFamily="34" charset="0"/>
              <a:buChar char="•"/>
            </a:pPr>
            <a:endParaRPr kumimoji="0" lang="en-US" altLang="en-US" sz="2000" b="0" i="0" u="none" strike="noStrike" cap="none" normalizeH="0" baseline="0" dirty="0">
              <a:ln>
                <a:noFill/>
              </a:ln>
              <a:solidFill>
                <a:srgbClr val="000000"/>
              </a:solidFill>
              <a:effectLst/>
              <a:latin typeface="Calibri "/>
            </a:endParaRPr>
          </a:p>
          <a:p>
            <a:pPr marL="574675" marR="165100" indent="-342900" defTabSz="914400" eaLnBrk="0" fontAlgn="base" hangingPunct="0">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rgbClr val="000000"/>
                </a:solidFill>
                <a:effectLst/>
                <a:latin typeface="Calibri "/>
              </a:rPr>
              <a:t>Clarity: </a:t>
            </a:r>
            <a:r>
              <a:rPr kumimoji="0" lang="en-US" altLang="en-US" sz="2000" b="0" i="0" u="none" strike="noStrike" cap="none" normalizeH="0" baseline="0" dirty="0">
                <a:ln>
                  <a:noFill/>
                </a:ln>
                <a:solidFill>
                  <a:srgbClr val="000000"/>
                </a:solidFill>
                <a:effectLst/>
                <a:latin typeface="Calibri "/>
              </a:rPr>
              <a:t>If you were to read the summary a month from now, would you understand it? </a:t>
            </a:r>
          </a:p>
          <a:p>
            <a:pPr marL="574675" marR="165100" indent="-342900" defTabSz="914400" eaLnBrk="0" fontAlgn="base" hangingPunct="0">
              <a:spcBef>
                <a:spcPct val="0"/>
              </a:spcBef>
              <a:spcAft>
                <a:spcPct val="0"/>
              </a:spcAft>
              <a:buFont typeface="Arial" panose="020B0604020202020204" pitchFamily="34" charset="0"/>
              <a:buChar char="•"/>
            </a:pPr>
            <a:endParaRPr kumimoji="0" lang="en-US" altLang="en-US" sz="2000" b="1" i="1" u="none" strike="noStrike" cap="none" normalizeH="0" baseline="0" dirty="0">
              <a:ln>
                <a:noFill/>
              </a:ln>
              <a:solidFill>
                <a:srgbClr val="000000"/>
              </a:solidFill>
              <a:effectLst/>
              <a:latin typeface="Calibri "/>
            </a:endParaRPr>
          </a:p>
          <a:p>
            <a:pPr marL="574675" marR="165100" indent="-342900" defTabSz="914400" eaLnBrk="0" fontAlgn="base" hangingPunct="0">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rgbClr val="000000"/>
                </a:solidFill>
                <a:effectLst/>
                <a:latin typeface="Calibri "/>
              </a:rPr>
              <a:t>Concision: </a:t>
            </a:r>
            <a:r>
              <a:rPr kumimoji="0" lang="en-US" altLang="en-US" sz="2000" b="0" i="0" u="none" strike="noStrike" cap="none" normalizeH="0" baseline="0" dirty="0">
                <a:ln>
                  <a:noFill/>
                </a:ln>
                <a:solidFill>
                  <a:srgbClr val="000000"/>
                </a:solidFill>
                <a:effectLst/>
                <a:latin typeface="Calibri "/>
              </a:rPr>
              <a:t>Have you focused on including only the necessary information?</a:t>
            </a:r>
            <a:endParaRPr kumimoji="0" lang="en-US" altLang="en-US" sz="2000" b="0" i="0" u="none" strike="noStrike" cap="none" normalizeH="0" baseline="0" dirty="0">
              <a:ln>
                <a:noFill/>
              </a:ln>
              <a:solidFill>
                <a:schemeClr val="tx1"/>
              </a:solidFill>
              <a:effectLst/>
              <a:latin typeface="Calibri "/>
            </a:endParaRPr>
          </a:p>
        </p:txBody>
      </p:sp>
    </p:spTree>
    <p:extLst>
      <p:ext uri="{BB962C8B-B14F-4D97-AF65-F5344CB8AC3E}">
        <p14:creationId xmlns:p14="http://schemas.microsoft.com/office/powerpoint/2010/main" val="2434891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Developing the topic</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42"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04512" y="5466928"/>
            <a:ext cx="91827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99705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9429578"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200" b="1" dirty="0">
                  <a:solidFill>
                    <a:srgbClr val="000000"/>
                  </a:solidFill>
                  <a:latin typeface="Verdana" panose="020B0604030504040204" pitchFamily="34" charset="0"/>
                </a:rPr>
                <a:t>Developing the topic</a:t>
              </a:r>
              <a:endParaRPr lang="en-US" altLang="en-US" sz="22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3" name="Rectangle 2"/>
          <p:cNvSpPr/>
          <p:nvPr/>
        </p:nvSpPr>
        <p:spPr>
          <a:xfrm>
            <a:off x="384369" y="1210540"/>
            <a:ext cx="11040224" cy="4436920"/>
          </a:xfrm>
          <a:prstGeom prst="rect">
            <a:avLst/>
          </a:prstGeom>
        </p:spPr>
        <p:txBody>
          <a:bodyPr wrap="square">
            <a:spAutoFit/>
          </a:bodyPr>
          <a:lstStyle/>
          <a:p>
            <a:pPr algn="just">
              <a:lnSpc>
                <a:spcPct val="107000"/>
              </a:lnSpc>
              <a:spcAft>
                <a:spcPts val="800"/>
              </a:spcAft>
            </a:pPr>
            <a:r>
              <a:rPr lang="en-US" sz="2400" b="1" dirty="0">
                <a:latin typeface="Calibri" panose="020F0502020204030204" pitchFamily="34" charset="0"/>
                <a:ea typeface="DengXian"/>
                <a:cs typeface="Times New Roman" panose="02020603050405020304" pitchFamily="18" charset="0"/>
              </a:rPr>
              <a:t>Part 1</a:t>
            </a:r>
          </a:p>
          <a:p>
            <a:pPr marL="342900" indent="-342900">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Choose a number 1-10. The number should represent how you feel about the future of AI.  (1 = very negative, 10 = very positive)</a:t>
            </a:r>
          </a:p>
          <a:p>
            <a:pPr marL="342900" indent="-342900">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Write the number on a small piece of paper. Keep it in your hand. Your number is a secret.</a:t>
            </a:r>
          </a:p>
          <a:p>
            <a:pPr marL="342900" indent="-342900">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As a class form one line. The line should run from very negative to very positive. You should talk to each other to determine your position, </a:t>
            </a:r>
            <a:r>
              <a:rPr lang="en-US" sz="2400" u="sng" dirty="0">
                <a:latin typeface="Calibri" panose="020F0502020204030204" pitchFamily="34" charset="0"/>
                <a:ea typeface="DengXian"/>
                <a:cs typeface="Times New Roman" panose="02020603050405020304" pitchFamily="18" charset="0"/>
              </a:rPr>
              <a:t>but you cannot tell anyone your number.</a:t>
            </a:r>
          </a:p>
          <a:p>
            <a:pPr marL="342900" indent="-342900">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Once you have formed a line, reveal your numbers. The class challenge is to have numbers running perfectly in sequence.</a:t>
            </a:r>
          </a:p>
        </p:txBody>
      </p:sp>
    </p:spTree>
    <p:extLst>
      <p:ext uri="{BB962C8B-B14F-4D97-AF65-F5344CB8AC3E}">
        <p14:creationId xmlns:p14="http://schemas.microsoft.com/office/powerpoint/2010/main" val="345762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9429578"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200" b="1" dirty="0">
                  <a:solidFill>
                    <a:srgbClr val="000000"/>
                  </a:solidFill>
                  <a:latin typeface="Verdana" panose="020B0604030504040204" pitchFamily="34" charset="0"/>
                </a:rPr>
                <a:t>Developing the topic</a:t>
              </a:r>
              <a:endParaRPr lang="en-US" altLang="en-US" sz="22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3" name="Rectangle 2"/>
          <p:cNvSpPr/>
          <p:nvPr/>
        </p:nvSpPr>
        <p:spPr>
          <a:xfrm>
            <a:off x="384367" y="1072844"/>
            <a:ext cx="11612815" cy="4847289"/>
          </a:xfrm>
          <a:prstGeom prst="rect">
            <a:avLst/>
          </a:prstGeom>
        </p:spPr>
        <p:txBody>
          <a:bodyPr wrap="square">
            <a:spAutoFit/>
          </a:bodyPr>
          <a:lstStyle/>
          <a:p>
            <a:pPr algn="just">
              <a:lnSpc>
                <a:spcPct val="107000"/>
              </a:lnSpc>
              <a:spcAft>
                <a:spcPts val="800"/>
              </a:spcAft>
            </a:pPr>
            <a:r>
              <a:rPr lang="en-US" sz="2400" b="1" dirty="0">
                <a:latin typeface="Calibri" panose="020F0502020204030204" pitchFamily="34" charset="0"/>
                <a:ea typeface="DengXian"/>
                <a:cs typeface="Times New Roman" panose="02020603050405020304" pitchFamily="18" charset="0"/>
              </a:rPr>
              <a:t>Part 2</a:t>
            </a:r>
          </a:p>
          <a:p>
            <a:pPr marL="342900" indent="-342900" algn="just">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Form a group with 3-4 other people near you in the line.</a:t>
            </a:r>
          </a:p>
          <a:p>
            <a:pPr marL="342900" indent="-342900" algn="just">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With reference to some of the ideas from the lecture, discuss how you think AI will develop over the next 50 years. Be prepared to share your ideas with the class.</a:t>
            </a:r>
          </a:p>
          <a:p>
            <a:pPr algn="just">
              <a:lnSpc>
                <a:spcPct val="107000"/>
              </a:lnSpc>
              <a:spcAft>
                <a:spcPts val="800"/>
              </a:spcAft>
            </a:pPr>
            <a:endParaRPr lang="en-US" sz="2400" dirty="0">
              <a:latin typeface="Calibri" panose="020F0502020204030204" pitchFamily="34" charset="0"/>
              <a:ea typeface="DengXian"/>
              <a:cs typeface="Times New Roman" panose="02020603050405020304" pitchFamily="18" charset="0"/>
            </a:endParaRPr>
          </a:p>
          <a:p>
            <a:pPr algn="just">
              <a:lnSpc>
                <a:spcPct val="107000"/>
              </a:lnSpc>
              <a:spcAft>
                <a:spcPts val="800"/>
              </a:spcAft>
            </a:pPr>
            <a:r>
              <a:rPr lang="en-US" sz="2400" i="1" dirty="0">
                <a:latin typeface="Calibri" panose="020F0502020204030204" pitchFamily="34" charset="0"/>
                <a:ea typeface="DengXian"/>
                <a:cs typeface="Times New Roman" panose="02020603050405020304" pitchFamily="18" charset="0"/>
              </a:rPr>
              <a:t>Possible ideas from the lecture to discuss:</a:t>
            </a:r>
          </a:p>
          <a:p>
            <a:pPr marL="342900" indent="-342900" algn="just">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Emotions</a:t>
            </a:r>
          </a:p>
          <a:p>
            <a:pPr marL="342900" indent="-342900" algn="just">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Consciousness</a:t>
            </a:r>
          </a:p>
          <a:p>
            <a:pPr marL="342900" indent="-342900" algn="just">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Developments in AI learning (a mathematical theory of intelligence, </a:t>
            </a:r>
            <a:r>
              <a:rPr lang="en-US" sz="2400" i="1" dirty="0" err="1">
                <a:latin typeface="Calibri" panose="020F0502020204030204" pitchFamily="34" charset="0"/>
                <a:ea typeface="DengXian"/>
                <a:cs typeface="Times New Roman" panose="02020603050405020304" pitchFamily="18" charset="0"/>
              </a:rPr>
              <a:t>robopsychology</a:t>
            </a:r>
            <a:r>
              <a:rPr lang="en-US" sz="2400" dirty="0">
                <a:latin typeface="Calibri" panose="020F0502020204030204" pitchFamily="34" charset="0"/>
                <a:ea typeface="DengXian"/>
                <a:cs typeface="Times New Roman" panose="02020603050405020304" pitchFamily="18" charset="0"/>
              </a:rPr>
              <a:t>)</a:t>
            </a:r>
          </a:p>
          <a:p>
            <a:pPr marL="342900" indent="-342900" algn="just">
              <a:lnSpc>
                <a:spcPct val="107000"/>
              </a:lnSpc>
              <a:spcAft>
                <a:spcPts val="800"/>
              </a:spcAft>
              <a:buFont typeface="Arial" panose="020B0604020202020204" pitchFamily="34" charset="0"/>
              <a:buChar char="•"/>
            </a:pPr>
            <a:r>
              <a:rPr lang="en-US" sz="2400" dirty="0">
                <a:latin typeface="Calibri" panose="020F0502020204030204" pitchFamily="34" charset="0"/>
                <a:ea typeface="DengXian"/>
                <a:cs typeface="Times New Roman" panose="02020603050405020304" pitchFamily="18" charset="0"/>
              </a:rPr>
              <a:t>Perceptions of AI</a:t>
            </a:r>
          </a:p>
        </p:txBody>
      </p:sp>
    </p:spTree>
    <p:extLst>
      <p:ext uri="{BB962C8B-B14F-4D97-AF65-F5344CB8AC3E}">
        <p14:creationId xmlns:p14="http://schemas.microsoft.com/office/powerpoint/2010/main" val="4060357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
          <p:cNvGrpSpPr>
            <a:grpSpLocks/>
          </p:cNvGrpSpPr>
          <p:nvPr/>
        </p:nvGrpSpPr>
        <p:grpSpPr bwMode="auto">
          <a:xfrm>
            <a:off x="2567614" y="279943"/>
            <a:ext cx="9073002" cy="556775"/>
            <a:chOff x="103092947" y="106166650"/>
            <a:chExt cx="6633626" cy="556454"/>
          </a:xfrm>
        </p:grpSpPr>
        <p:sp>
          <p:nvSpPr>
            <p:cNvPr id="9" name="Text Box 3"/>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Reminder: </a:t>
              </a:r>
              <a:r>
                <a:rPr lang="en-GB" altLang="en-US" sz="2400" dirty="0">
                  <a:solidFill>
                    <a:srgbClr val="000000"/>
                  </a:solidFill>
                  <a:latin typeface="Verdana" panose="020B0604030504040204" pitchFamily="34" charset="0"/>
                </a:rPr>
                <a:t>Listening Portfolio Task 3</a:t>
              </a:r>
              <a:endParaRPr lang="en-US" altLang="en-US" sz="2800" dirty="0">
                <a:latin typeface="Arial" panose="020B0604020202020204" pitchFamily="34" charset="0"/>
              </a:endParaRPr>
            </a:p>
          </p:txBody>
        </p:sp>
        <p:sp>
          <p:nvSpPr>
            <p:cNvPr id="10"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1"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TextBox 3">
            <a:extLst>
              <a:ext uri="{FF2B5EF4-FFF2-40B4-BE49-F238E27FC236}">
                <a16:creationId xmlns:a16="http://schemas.microsoft.com/office/drawing/2014/main" id="{F8247C04-1DFC-60C8-EC05-7526E2A80638}"/>
              </a:ext>
            </a:extLst>
          </p:cNvPr>
          <p:cNvSpPr txBox="1"/>
          <p:nvPr/>
        </p:nvSpPr>
        <p:spPr>
          <a:xfrm>
            <a:off x="569604" y="1067709"/>
            <a:ext cx="7178215" cy="1323439"/>
          </a:xfrm>
          <a:prstGeom prst="rect">
            <a:avLst/>
          </a:prstGeom>
          <a:solidFill>
            <a:srgbClr val="FFF8E5"/>
          </a:solidFill>
          <a:ln>
            <a:solidFill>
              <a:schemeClr val="tx1"/>
            </a:solidFill>
            <a:prstDash val="dash"/>
          </a:ln>
        </p:spPr>
        <p:txBody>
          <a:bodyPr wrap="square">
            <a:sp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You must take notes on any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two</a:t>
            </a:r>
            <a:r>
              <a:rPr lang="en-US" sz="2000" dirty="0">
                <a:effectLst/>
                <a:latin typeface="Calibri" panose="020F0502020204030204" pitchFamily="34" charset="0"/>
                <a:ea typeface="Calibri" panose="020F0502020204030204" pitchFamily="34" charset="0"/>
                <a:cs typeface="Times New Roman" panose="02020603050405020304" pitchFamily="18" charset="0"/>
              </a:rPr>
              <a:t> officially timetabled lectures</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from CELE </a:t>
            </a:r>
            <a:r>
              <a:rPr lang="en-US" sz="2000" b="1" u="sng" dirty="0">
                <a:effectLst/>
                <a:latin typeface="Calibri" panose="020F0502020204030204" pitchFamily="34" charset="0"/>
                <a:ea typeface="Calibri" panose="020F0502020204030204" pitchFamily="34" charset="0"/>
                <a:cs typeface="Times New Roman" panose="02020603050405020304" pitchFamily="18" charset="0"/>
              </a:rPr>
              <a:t>Content</a:t>
            </a:r>
            <a:r>
              <a:rPr lang="en-US" sz="2000" dirty="0">
                <a:effectLst/>
                <a:latin typeface="Calibri" panose="020F0502020204030204" pitchFamily="34" charset="0"/>
                <a:ea typeface="Calibri" panose="020F0502020204030204" pitchFamily="34" charset="0"/>
                <a:cs typeface="Times New Roman" panose="02020603050405020304" pitchFamily="18" charset="0"/>
              </a:rPr>
              <a:t> modules during Semester 1. Any module on the approved</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i="1" u="sng" dirty="0">
                <a:latin typeface="Calibri" panose="020F0502020204030204" pitchFamily="34" charset="0"/>
                <a:ea typeface="Calibri" panose="020F0502020204030204" pitchFamily="34" charset="0"/>
                <a:cs typeface="Times New Roman" panose="02020603050405020304" pitchFamily="18" charset="0"/>
              </a:rPr>
              <a:t>List of CELE Content Modules for OCSa Listening Portfolio Task 3</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GB" sz="2000" dirty="0">
                <a:latin typeface="Calibri" panose="020F0502020204030204" pitchFamily="34" charset="0"/>
                <a:ea typeface="Calibri" panose="020F0502020204030204" pitchFamily="34" charset="0"/>
                <a:cs typeface="Times New Roman" panose="02020603050405020304" pitchFamily="18" charset="0"/>
              </a:rPr>
              <a:t>is acceptable </a:t>
            </a:r>
            <a:r>
              <a:rPr lang="en-US" sz="2000" dirty="0">
                <a:effectLst/>
                <a:latin typeface="Calibri" panose="020F0502020204030204" pitchFamily="34" charset="0"/>
                <a:ea typeface="Calibri" panose="020F0502020204030204" pitchFamily="34" charset="0"/>
                <a:cs typeface="Times New Roman" panose="02020603050405020304" pitchFamily="18" charset="0"/>
              </a:rPr>
              <a:t>(see Module Handbook - </a:t>
            </a:r>
            <a:r>
              <a:rPr lang="en-US" sz="2000" i="1" dirty="0">
                <a:effectLst/>
                <a:latin typeface="Calibri" panose="020F0502020204030204" pitchFamily="34" charset="0"/>
                <a:ea typeface="Calibri" panose="020F0502020204030204" pitchFamily="34" charset="0"/>
                <a:cs typeface="Times New Roman" panose="02020603050405020304" pitchFamily="18" charset="0"/>
              </a:rPr>
              <a:t>Appendix 1</a:t>
            </a:r>
            <a:r>
              <a:rPr lang="en-GB" sz="2000" dirty="0">
                <a:latin typeface="Calibri" panose="020F0502020204030204" pitchFamily="34" charset="0"/>
                <a:ea typeface="Calibri" panose="020F0502020204030204" pitchFamily="34" charset="0"/>
                <a:cs typeface="Times New Roman" panose="02020603050405020304" pitchFamily="18" charset="0"/>
              </a:rPr>
              <a:t>).</a:t>
            </a:r>
          </a:p>
        </p:txBody>
      </p:sp>
      <p:cxnSp>
        <p:nvCxnSpPr>
          <p:cNvPr id="15" name="Straight Arrow Connector 14">
            <a:extLst>
              <a:ext uri="{FF2B5EF4-FFF2-40B4-BE49-F238E27FC236}">
                <a16:creationId xmlns:a16="http://schemas.microsoft.com/office/drawing/2014/main" id="{2A5DD70C-63C9-4636-A6D0-7D89BA7967DF}"/>
              </a:ext>
            </a:extLst>
          </p:cNvPr>
          <p:cNvCxnSpPr>
            <a:cxnSpLocks/>
            <a:stCxn id="17" idx="3"/>
          </p:cNvCxnSpPr>
          <p:nvPr/>
        </p:nvCxnSpPr>
        <p:spPr>
          <a:xfrm>
            <a:off x="5211097" y="3651245"/>
            <a:ext cx="7785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623EE16-F80C-7952-E6E4-7C044DA7A996}"/>
              </a:ext>
            </a:extLst>
          </p:cNvPr>
          <p:cNvPicPr>
            <a:picLocks noChangeAspect="1"/>
          </p:cNvPicPr>
          <p:nvPr/>
        </p:nvPicPr>
        <p:blipFill>
          <a:blip r:embed="rId4"/>
          <a:stretch>
            <a:fillRect/>
          </a:stretch>
        </p:blipFill>
        <p:spPr>
          <a:xfrm>
            <a:off x="8526379" y="1054633"/>
            <a:ext cx="3114233" cy="2997386"/>
          </a:xfrm>
          <a:prstGeom prst="rect">
            <a:avLst/>
          </a:prstGeom>
          <a:ln>
            <a:solidFill>
              <a:schemeClr val="tx1"/>
            </a:solidFill>
          </a:ln>
        </p:spPr>
      </p:pic>
      <p:pic>
        <p:nvPicPr>
          <p:cNvPr id="14" name="Picture 13">
            <a:extLst>
              <a:ext uri="{FF2B5EF4-FFF2-40B4-BE49-F238E27FC236}">
                <a16:creationId xmlns:a16="http://schemas.microsoft.com/office/drawing/2014/main" id="{2A428F10-1B35-DBA8-C6C1-11F370FA38A8}"/>
              </a:ext>
            </a:extLst>
          </p:cNvPr>
          <p:cNvPicPr>
            <a:picLocks noChangeAspect="1"/>
          </p:cNvPicPr>
          <p:nvPr/>
        </p:nvPicPr>
        <p:blipFill>
          <a:blip r:embed="rId5"/>
          <a:stretch>
            <a:fillRect/>
          </a:stretch>
        </p:blipFill>
        <p:spPr>
          <a:xfrm>
            <a:off x="5989657" y="2835637"/>
            <a:ext cx="2055553" cy="2576460"/>
          </a:xfrm>
          <a:prstGeom prst="rect">
            <a:avLst/>
          </a:prstGeom>
          <a:ln>
            <a:solidFill>
              <a:srgbClr val="FF0000"/>
            </a:solidFill>
          </a:ln>
        </p:spPr>
      </p:pic>
      <p:sp>
        <p:nvSpPr>
          <p:cNvPr id="16" name="TextBox 15">
            <a:extLst>
              <a:ext uri="{FF2B5EF4-FFF2-40B4-BE49-F238E27FC236}">
                <a16:creationId xmlns:a16="http://schemas.microsoft.com/office/drawing/2014/main" id="{E7EBC244-DE1D-5F2E-2644-A61139E1FD52}"/>
              </a:ext>
            </a:extLst>
          </p:cNvPr>
          <p:cNvSpPr txBox="1"/>
          <p:nvPr/>
        </p:nvSpPr>
        <p:spPr>
          <a:xfrm>
            <a:off x="569604" y="4911342"/>
            <a:ext cx="4641493" cy="1015663"/>
          </a:xfrm>
          <a:prstGeom prst="rect">
            <a:avLst/>
          </a:prstGeom>
          <a:solidFill>
            <a:srgbClr val="FFF8E5"/>
          </a:solidFill>
          <a:ln>
            <a:solidFill>
              <a:schemeClr val="tx1"/>
            </a:solidFill>
            <a:prstDash val="dash"/>
          </a:ln>
        </p:spPr>
        <p:txBody>
          <a:bodyPr wrap="square">
            <a:sp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The notes for this task must be submitted to Moodle by` </a:t>
            </a:r>
            <a:r>
              <a:rPr lang="en-US"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Week 12, Monday 16</a:t>
            </a:r>
            <a:r>
              <a:rPr lang="en-US" sz="2000" b="1" baseline="30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th</a:t>
            </a:r>
            <a:r>
              <a:rPr lang="en-US"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December, 3pm.</a:t>
            </a:r>
            <a:endParaRPr lang="en-US" sz="2000" b="1" dirty="0">
              <a:solidFill>
                <a:srgbClr val="C00000"/>
              </a:solidFill>
            </a:endParaRPr>
          </a:p>
        </p:txBody>
      </p:sp>
      <p:sp>
        <p:nvSpPr>
          <p:cNvPr id="17" name="TextBox 16">
            <a:extLst>
              <a:ext uri="{FF2B5EF4-FFF2-40B4-BE49-F238E27FC236}">
                <a16:creationId xmlns:a16="http://schemas.microsoft.com/office/drawing/2014/main" id="{E90A77FB-1F6D-2B78-55A1-367F3E7885E4}"/>
              </a:ext>
            </a:extLst>
          </p:cNvPr>
          <p:cNvSpPr txBox="1"/>
          <p:nvPr/>
        </p:nvSpPr>
        <p:spPr>
          <a:xfrm>
            <a:off x="569604" y="2835637"/>
            <a:ext cx="4641493" cy="1631216"/>
          </a:xfrm>
          <a:prstGeom prst="rect">
            <a:avLst/>
          </a:prstGeom>
          <a:solidFill>
            <a:srgbClr val="FFF8E5"/>
          </a:solidFill>
          <a:ln>
            <a:solidFill>
              <a:schemeClr val="tx1"/>
            </a:solidFill>
            <a:prstDash val="dash"/>
          </a:ln>
        </p:spPr>
        <p:txBody>
          <a:bodyPr wrap="square">
            <a:sp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You must use the </a:t>
            </a:r>
            <a:r>
              <a:rPr lang="en-US" sz="2000" i="1" u="sng" dirty="0">
                <a:effectLst/>
                <a:latin typeface="Calibri" panose="020F0502020204030204" pitchFamily="34" charset="0"/>
                <a:ea typeface="Calibri" panose="020F0502020204030204" pitchFamily="34" charset="0"/>
                <a:cs typeface="Times New Roman" panose="02020603050405020304" pitchFamily="18" charset="0"/>
              </a:rPr>
              <a:t>OCSa Listening Portfolio Task 3 Template</a:t>
            </a:r>
            <a:r>
              <a:rPr lang="en-US" sz="2000" dirty="0">
                <a:effectLst/>
                <a:latin typeface="Calibri" panose="020F0502020204030204" pitchFamily="34" charset="0"/>
                <a:ea typeface="Calibri" panose="020F0502020204030204" pitchFamily="34" charset="0"/>
                <a:cs typeface="Times New Roman" panose="02020603050405020304" pitchFamily="18" charset="0"/>
              </a:rPr>
              <a:t> provided. </a:t>
            </a:r>
          </a:p>
          <a:p>
            <a:pPr marL="285750" indent="-285750">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t>You </a:t>
            </a:r>
            <a:r>
              <a:rPr lang="en-US" sz="2000" b="1" dirty="0"/>
              <a:t>must</a:t>
            </a:r>
            <a:r>
              <a:rPr lang="en-US" sz="2000" dirty="0"/>
              <a:t> complete all sections on the template.</a:t>
            </a:r>
          </a:p>
        </p:txBody>
      </p:sp>
      <p:cxnSp>
        <p:nvCxnSpPr>
          <p:cNvPr id="18" name="Straight Arrow Connector 17">
            <a:extLst>
              <a:ext uri="{FF2B5EF4-FFF2-40B4-BE49-F238E27FC236}">
                <a16:creationId xmlns:a16="http://schemas.microsoft.com/office/drawing/2014/main" id="{8246A576-82C0-948E-8E5E-CA47D947786C}"/>
              </a:ext>
            </a:extLst>
          </p:cNvPr>
          <p:cNvCxnSpPr>
            <a:cxnSpLocks/>
            <a:stCxn id="4" idx="3"/>
          </p:cNvCxnSpPr>
          <p:nvPr/>
        </p:nvCxnSpPr>
        <p:spPr>
          <a:xfrm>
            <a:off x="7747819" y="1729429"/>
            <a:ext cx="7785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699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p:cNvGraphicFramePr>
            <a:graphicFrameLocks/>
          </p:cNvGraphicFramePr>
          <p:nvPr>
            <p:extLst>
              <p:ext uri="{D42A27DB-BD31-4B8C-83A1-F6EECF244321}">
                <p14:modId xmlns:p14="http://schemas.microsoft.com/office/powerpoint/2010/main" val="1996626398"/>
              </p:ext>
            </p:extLst>
          </p:nvPr>
        </p:nvGraphicFramePr>
        <p:xfrm>
          <a:off x="695400" y="1340768"/>
          <a:ext cx="10729192" cy="4848135"/>
        </p:xfrm>
        <a:graphic>
          <a:graphicData uri="http://schemas.openxmlformats.org/drawingml/2006/table">
            <a:tbl>
              <a:tblPr firstRow="1" bandRow="1">
                <a:tableStyleId>{5940675A-B579-460E-94D1-54222C63F5DA}</a:tableStyleId>
              </a:tblPr>
              <a:tblGrid>
                <a:gridCol w="1800200">
                  <a:extLst>
                    <a:ext uri="{9D8B030D-6E8A-4147-A177-3AD203B41FA5}">
                      <a16:colId xmlns:a16="http://schemas.microsoft.com/office/drawing/2014/main" val="2008940339"/>
                    </a:ext>
                  </a:extLst>
                </a:gridCol>
                <a:gridCol w="8928992">
                  <a:extLst>
                    <a:ext uri="{9D8B030D-6E8A-4147-A177-3AD203B41FA5}">
                      <a16:colId xmlns:a16="http://schemas.microsoft.com/office/drawing/2014/main" val="2859638879"/>
                    </a:ext>
                  </a:extLst>
                </a:gridCol>
              </a:tblGrid>
              <a:tr h="43204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Due</a:t>
                      </a:r>
                    </a:p>
                  </a:txBody>
                  <a:tcPr anchor="ctr">
                    <a:solidFill>
                      <a:schemeClr val="bg1"/>
                    </a:solidFill>
                  </a:tcPr>
                </a:tc>
                <a:tc>
                  <a:txBody>
                    <a:bodyPr/>
                    <a:lstStyle/>
                    <a:p>
                      <a:pPr marL="0" marR="0" lvl="0" indent="0" algn="ctr" defTabSz="6858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2400" b="1" dirty="0">
                          <a:solidFill>
                            <a:schemeClr val="tx1"/>
                          </a:solidFill>
                          <a:effectLst/>
                          <a:latin typeface="+mn-lt"/>
                          <a:ea typeface="SimSun" panose="02010600030101010101" pitchFamily="2" charset="-122"/>
                          <a:cs typeface="Arial" panose="020B0604020202020204" pitchFamily="34" charset="0"/>
                        </a:rPr>
                        <a:t>Task</a:t>
                      </a:r>
                    </a:p>
                  </a:txBody>
                  <a:tcPr anchor="ctr">
                    <a:solidFill>
                      <a:schemeClr val="bg1"/>
                    </a:solidFill>
                  </a:tcPr>
                </a:tc>
                <a:extLst>
                  <a:ext uri="{0D108BD9-81ED-4DB2-BD59-A6C34878D82A}">
                    <a16:rowId xmlns:a16="http://schemas.microsoft.com/office/drawing/2014/main" val="2323099356"/>
                  </a:ext>
                </a:extLst>
              </a:tr>
              <a:tr h="1785320">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Lesson 10.2</a:t>
                      </a:r>
                    </a:p>
                  </a:txBody>
                  <a:tcPr anchor="ctr">
                    <a:solidFill>
                      <a:srgbClr val="264177"/>
                    </a:solidFill>
                  </a:tcPr>
                </a:tc>
                <a:tc>
                  <a:txBody>
                    <a:bodyPr/>
                    <a:lstStyle/>
                    <a:p>
                      <a:pPr rtl="0" fontAlgn="base"/>
                      <a:r>
                        <a:rPr lang="en-US" sz="2400" b="0" i="0" kern="1200" dirty="0">
                          <a:solidFill>
                            <a:schemeClr val="tx1"/>
                          </a:solidFill>
                          <a:effectLst/>
                          <a:latin typeface="+mn-lt"/>
                          <a:ea typeface="+mn-ea"/>
                          <a:cs typeface="+mn-cs"/>
                        </a:rPr>
                        <a:t>Watch </a:t>
                      </a:r>
                      <a:r>
                        <a:rPr lang="en-US" sz="2400" b="0" i="0" u="sng" kern="1200" dirty="0">
                          <a:solidFill>
                            <a:schemeClr val="tx1"/>
                          </a:solidFill>
                          <a:effectLst/>
                          <a:latin typeface="+mn-lt"/>
                          <a:ea typeface="+mn-ea"/>
                          <a:cs typeface="+mn-cs"/>
                        </a:rPr>
                        <a:t>Lecture 6B: </a:t>
                      </a:r>
                      <a:r>
                        <a:rPr lang="en-US" sz="2400" b="0" i="1" u="sng" kern="1200" dirty="0">
                          <a:solidFill>
                            <a:schemeClr val="tx1"/>
                          </a:solidFill>
                          <a:effectLst/>
                          <a:latin typeface="+mn-lt"/>
                          <a:ea typeface="+mn-ea"/>
                          <a:cs typeface="+mn-cs"/>
                        </a:rPr>
                        <a:t>Issues with AI</a:t>
                      </a:r>
                      <a:r>
                        <a:rPr lang="en-US" sz="2400" b="0" i="0" u="none" strike="noStrike" kern="1200" dirty="0">
                          <a:solidFill>
                            <a:schemeClr val="tx1"/>
                          </a:solidFill>
                          <a:effectLst/>
                          <a:latin typeface="+mn-lt"/>
                          <a:ea typeface="+mn-ea"/>
                          <a:cs typeface="+mn-cs"/>
                        </a:rPr>
                        <a:t> and take notes. </a:t>
                      </a:r>
                      <a:r>
                        <a:rPr lang="en-US" sz="2400" b="0" i="0" kern="1200" dirty="0">
                          <a:solidFill>
                            <a:schemeClr val="tx1"/>
                          </a:solidFill>
                          <a:effectLst/>
                          <a:latin typeface="+mn-lt"/>
                          <a:ea typeface="+mn-ea"/>
                          <a:cs typeface="+mn-cs"/>
                        </a:rPr>
                        <a:t>​</a:t>
                      </a:r>
                    </a:p>
                    <a:p>
                      <a:pPr marL="0" marR="0" lvl="0" indent="0" algn="l" defTabSz="685800" rtl="0" eaLnBrk="1" fontAlgn="auto" latinLnBrk="0" hangingPunct="1">
                        <a:lnSpc>
                          <a:spcPct val="115000"/>
                        </a:lnSpc>
                        <a:spcBef>
                          <a:spcPts val="0"/>
                        </a:spcBef>
                        <a:spcAft>
                          <a:spcPts val="0"/>
                        </a:spcAft>
                        <a:buClrTx/>
                        <a:buSzTx/>
                        <a:buFont typeface="+mj-lt"/>
                        <a:buNone/>
                        <a:tabLst/>
                        <a:defRPr/>
                      </a:pPr>
                      <a:r>
                        <a:rPr lang="en-US" sz="2000" b="1" i="0" u="none" baseline="0" dirty="0">
                          <a:solidFill>
                            <a:srgbClr val="FF0000"/>
                          </a:solidFill>
                          <a:effectLst/>
                          <a:latin typeface="+mn-lt"/>
                          <a:ea typeface="SimSun" panose="02010600030101010101" pitchFamily="2" charset="-122"/>
                          <a:cs typeface="Arial" panose="020B0604020202020204" pitchFamily="34" charset="0"/>
                        </a:rPr>
                        <a:t>You will use these notes later when you revise for the Group Discussion Exam.</a:t>
                      </a:r>
                      <a:endParaRPr lang="en-US" sz="2000" b="1" i="0" u="sng" baseline="0" dirty="0">
                        <a:solidFill>
                          <a:srgbClr val="FF0000"/>
                        </a:solidFill>
                        <a:effectLst/>
                        <a:latin typeface="+mn-lt"/>
                        <a:ea typeface="SimSun" panose="02010600030101010101" pitchFamily="2" charset="-122"/>
                        <a:cs typeface="Arial" panose="020B0604020202020204" pitchFamily="34" charset="0"/>
                      </a:endParaRPr>
                    </a:p>
                  </a:txBody>
                  <a:tcPr anchor="ctr">
                    <a:solidFill>
                      <a:schemeClr val="bg1"/>
                    </a:solidFill>
                  </a:tcPr>
                </a:tc>
                <a:extLst>
                  <a:ext uri="{0D108BD9-81ED-4DB2-BD59-A6C34878D82A}">
                    <a16:rowId xmlns:a16="http://schemas.microsoft.com/office/drawing/2014/main" val="2860722247"/>
                  </a:ext>
                </a:extLst>
              </a:tr>
              <a:tr h="2575452">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2000" b="1" dirty="0">
                        <a:solidFill>
                          <a:schemeClr val="bg1"/>
                        </a:solidFill>
                      </a:endParaRPr>
                    </a:p>
                  </a:txBody>
                  <a:tcPr anchor="ctr">
                    <a:solidFill>
                      <a:srgbClr val="264177"/>
                    </a:solidFill>
                  </a:tcPr>
                </a:tc>
                <a:tc>
                  <a:txBody>
                    <a:bodyPr/>
                    <a:lstStyle/>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400" b="0" i="0" baseline="0" dirty="0">
                          <a:solidFill>
                            <a:schemeClr val="tx1"/>
                          </a:solidFill>
                          <a:effectLst/>
                          <a:latin typeface="+mn-lt"/>
                          <a:ea typeface="SimSun" panose="02010600030101010101" pitchFamily="2" charset="-122"/>
                          <a:cs typeface="Arial" panose="020B0604020202020204" pitchFamily="34" charset="0"/>
                        </a:rPr>
                        <a:t>Review the </a:t>
                      </a:r>
                      <a:r>
                        <a:rPr lang="en-US" sz="2400" b="0" i="1" u="sng" baseline="0" dirty="0">
                          <a:solidFill>
                            <a:schemeClr val="tx1"/>
                          </a:solidFill>
                          <a:effectLst/>
                          <a:latin typeface="+mn-lt"/>
                          <a:ea typeface="SimSun" panose="02010600030101010101" pitchFamily="2" charset="-122"/>
                          <a:cs typeface="Arial" panose="020B0604020202020204" pitchFamily="34" charset="0"/>
                        </a:rPr>
                        <a:t>OCSa Group Discussion Exam Information</a:t>
                      </a:r>
                      <a:r>
                        <a:rPr lang="en-US" sz="2400" b="0" i="0" u="sng" baseline="0" dirty="0">
                          <a:solidFill>
                            <a:schemeClr val="tx1"/>
                          </a:solidFill>
                          <a:effectLst/>
                          <a:latin typeface="+mn-lt"/>
                          <a:ea typeface="SimSun" panose="02010600030101010101" pitchFamily="2" charset="-122"/>
                          <a:cs typeface="Arial" panose="020B0604020202020204" pitchFamily="34" charset="0"/>
                        </a:rPr>
                        <a:t> </a:t>
                      </a:r>
                      <a:r>
                        <a:rPr lang="en-US" sz="2400" b="0" i="0" baseline="0" dirty="0">
                          <a:solidFill>
                            <a:schemeClr val="tx1"/>
                          </a:solidFill>
                          <a:effectLst/>
                          <a:latin typeface="+mn-lt"/>
                          <a:ea typeface="SimSun" panose="02010600030101010101" pitchFamily="2" charset="-122"/>
                          <a:cs typeface="Arial" panose="020B0604020202020204" pitchFamily="34" charset="0"/>
                        </a:rPr>
                        <a:t>(</a:t>
                      </a:r>
                      <a:r>
                        <a:rPr lang="en-US" sz="2400" b="1" i="0" baseline="0" dirty="0">
                          <a:solidFill>
                            <a:schemeClr val="tx1"/>
                          </a:solidFill>
                          <a:effectLst/>
                          <a:latin typeface="+mn-lt"/>
                          <a:ea typeface="SimSun" panose="02010600030101010101" pitchFamily="2" charset="-122"/>
                          <a:cs typeface="Arial" panose="020B0604020202020204" pitchFamily="34" charset="0"/>
                        </a:rPr>
                        <a:t>Module Handbook</a:t>
                      </a:r>
                      <a:r>
                        <a:rPr lang="en-US" sz="2400" b="0" i="0" baseline="0" dirty="0">
                          <a:solidFill>
                            <a:schemeClr val="tx1"/>
                          </a:solidFill>
                          <a:effectLst/>
                          <a:latin typeface="+mn-lt"/>
                          <a:ea typeface="SimSun" panose="02010600030101010101" pitchFamily="2" charset="-122"/>
                          <a:cs typeface="Arial" panose="020B0604020202020204" pitchFamily="34" charset="0"/>
                        </a:rPr>
                        <a:t> – </a:t>
                      </a:r>
                      <a:r>
                        <a:rPr lang="en-US" sz="2400" b="0" i="1" baseline="0" dirty="0">
                          <a:solidFill>
                            <a:schemeClr val="tx1"/>
                          </a:solidFill>
                          <a:effectLst/>
                          <a:latin typeface="+mn-lt"/>
                          <a:ea typeface="SimSun" panose="02010600030101010101" pitchFamily="2" charset="-122"/>
                          <a:cs typeface="Arial" panose="020B0604020202020204" pitchFamily="34" charset="0"/>
                        </a:rPr>
                        <a:t>Appendix 2</a:t>
                      </a:r>
                      <a:r>
                        <a:rPr lang="en-US" sz="2400" b="0" i="0" baseline="0" dirty="0">
                          <a:solidFill>
                            <a:schemeClr val="tx1"/>
                          </a:solidFill>
                          <a:effectLst/>
                          <a:latin typeface="+mn-lt"/>
                          <a:ea typeface="SimSun" panose="02010600030101010101" pitchFamily="2" charset="-122"/>
                          <a:cs typeface="Arial" panose="020B0604020202020204" pitchFamily="34" charset="0"/>
                        </a:rPr>
                        <a:t>).</a:t>
                      </a:r>
                    </a:p>
                    <a:p>
                      <a:pPr marL="342900" marR="0" lvl="0" indent="-342900" algn="l" defTabSz="6858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2400" b="0" i="0" baseline="0" dirty="0">
                          <a:solidFill>
                            <a:schemeClr val="tx1"/>
                          </a:solidFill>
                          <a:effectLst/>
                          <a:latin typeface="+mn-lt"/>
                          <a:ea typeface="SimSun" panose="02010600030101010101" pitchFamily="2" charset="-122"/>
                          <a:cs typeface="Arial" panose="020B0604020202020204" pitchFamily="34" charset="0"/>
                        </a:rPr>
                        <a:t>Download a copy of the </a:t>
                      </a:r>
                      <a:r>
                        <a:rPr lang="en-US" sz="2400" b="0" i="1" u="sng" baseline="0" dirty="0">
                          <a:solidFill>
                            <a:schemeClr val="tx1"/>
                          </a:solidFill>
                          <a:effectLst/>
                          <a:latin typeface="+mn-lt"/>
                          <a:ea typeface="SimSun" panose="02010600030101010101" pitchFamily="2" charset="-122"/>
                          <a:cs typeface="Arial" panose="020B0604020202020204" pitchFamily="34" charset="0"/>
                        </a:rPr>
                        <a:t>OCSa 24-25 Group Discussion Descriptors</a:t>
                      </a:r>
                      <a:r>
                        <a:rPr lang="en-US" sz="2400" b="0" i="0" u="sng" baseline="0" dirty="0">
                          <a:solidFill>
                            <a:schemeClr val="tx1"/>
                          </a:solidFill>
                          <a:effectLst/>
                          <a:latin typeface="+mn-lt"/>
                          <a:ea typeface="SimSun" panose="02010600030101010101" pitchFamily="2" charset="-122"/>
                          <a:cs typeface="Arial" panose="020B0604020202020204" pitchFamily="34" charset="0"/>
                        </a:rPr>
                        <a:t> </a:t>
                      </a:r>
                      <a:r>
                        <a:rPr lang="en-US" sz="2400" b="0" i="0" baseline="0" dirty="0">
                          <a:solidFill>
                            <a:schemeClr val="tx1"/>
                          </a:solidFill>
                          <a:effectLst/>
                          <a:latin typeface="+mn-lt"/>
                          <a:ea typeface="SimSun" panose="02010600030101010101" pitchFamily="2" charset="-122"/>
                          <a:cs typeface="Arial" panose="020B0604020202020204" pitchFamily="34" charset="0"/>
                        </a:rPr>
                        <a:t>(available on the </a:t>
                      </a:r>
                      <a:r>
                        <a:rPr lang="en-US" sz="2400" b="1" i="0" baseline="0" dirty="0">
                          <a:solidFill>
                            <a:srgbClr val="FF0000"/>
                          </a:solidFill>
                          <a:effectLst/>
                          <a:latin typeface="+mn-lt"/>
                          <a:ea typeface="SimSun" panose="02010600030101010101" pitchFamily="2" charset="-122"/>
                          <a:cs typeface="Arial" panose="020B0604020202020204" pitchFamily="34" charset="0"/>
                        </a:rPr>
                        <a:t>CELE Assessment Moodle page</a:t>
                      </a:r>
                      <a:r>
                        <a:rPr lang="en-US" sz="2400" b="0" i="0" baseline="0" dirty="0">
                          <a:solidFill>
                            <a:schemeClr val="tx1"/>
                          </a:solidFill>
                          <a:effectLst/>
                          <a:latin typeface="+mn-lt"/>
                          <a:ea typeface="SimSun" panose="02010600030101010101" pitchFamily="2" charset="-122"/>
                          <a:cs typeface="Arial" panose="020B0604020202020204" pitchFamily="34" charset="0"/>
                        </a:rPr>
                        <a:t>) and bring it to class.</a:t>
                      </a:r>
                    </a:p>
                  </a:txBody>
                  <a:tcPr anchor="ctr">
                    <a:solidFill>
                      <a:schemeClr val="bg1"/>
                    </a:solidFill>
                  </a:tcPr>
                </a:tc>
                <a:extLst>
                  <a:ext uri="{0D108BD9-81ED-4DB2-BD59-A6C34878D82A}">
                    <a16:rowId xmlns:a16="http://schemas.microsoft.com/office/drawing/2014/main" val="371001355"/>
                  </a:ext>
                </a:extLst>
              </a:tr>
            </a:tbl>
          </a:graphicData>
        </a:graphic>
      </p:graphicFrame>
      <p:grpSp>
        <p:nvGrpSpPr>
          <p:cNvPr id="5" name="Group 2"/>
          <p:cNvGrpSpPr>
            <a:grpSpLocks/>
          </p:cNvGrpSpPr>
          <p:nvPr/>
        </p:nvGrpSpPr>
        <p:grpSpPr bwMode="auto">
          <a:xfrm>
            <a:off x="2639616" y="279885"/>
            <a:ext cx="7956376" cy="556827"/>
            <a:chOff x="103092947" y="106166598"/>
            <a:chExt cx="6633628" cy="556506"/>
          </a:xfrm>
        </p:grpSpPr>
        <p:sp>
          <p:nvSpPr>
            <p:cNvPr id="6"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Homework</a:t>
              </a:r>
              <a:endParaRPr lang="en-US" altLang="en-US" sz="2800" dirty="0">
                <a:latin typeface="Arial" panose="020B0604020202020204" pitchFamily="34" charset="0"/>
              </a:endParaRPr>
            </a:p>
          </p:txBody>
        </p:sp>
        <p:sp>
          <p:nvSpPr>
            <p:cNvPr id="7"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8"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12046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2275" y="96928"/>
            <a:ext cx="2423763" cy="721619"/>
          </a:xfrm>
          <a:solidFill>
            <a:schemeClr val="accent5">
              <a:lumMod val="50000"/>
            </a:schemeClr>
          </a:solidFill>
          <a:ln w="38100">
            <a:solidFill>
              <a:schemeClr val="bg1"/>
            </a:solidFill>
          </a:ln>
        </p:spPr>
        <p:txBody>
          <a:bodyPr/>
          <a:lstStyle/>
          <a:p>
            <a:pPr algn="ctr"/>
            <a:r>
              <a:rPr lang="en-US" b="1" dirty="0">
                <a:solidFill>
                  <a:schemeClr val="bg1"/>
                </a:solidFill>
                <a:latin typeface="Arial" panose="020B0604020202020204" pitchFamily="34" charset="0"/>
                <a:ea typeface="Verdana" panose="020B0604030504040204" pitchFamily="34" charset="0"/>
                <a:cs typeface="Arial" panose="020B0604020202020204" pitchFamily="34" charset="0"/>
              </a:rPr>
              <a:t>Week 10</a:t>
            </a:r>
          </a:p>
        </p:txBody>
      </p:sp>
      <p:sp>
        <p:nvSpPr>
          <p:cNvPr id="7" name="Rectangle 2"/>
          <p:cNvSpPr>
            <a:spLocks noChangeArrowheads="1"/>
          </p:cNvSpPr>
          <p:nvPr/>
        </p:nvSpPr>
        <p:spPr bwMode="auto">
          <a:xfrm>
            <a:off x="-2205458" y="-1489166"/>
            <a:ext cx="19394267" cy="120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Content Placeholder 2"/>
          <p:cNvSpPr>
            <a:spLocks noGrp="1"/>
          </p:cNvSpPr>
          <p:nvPr>
            <p:ph idx="1"/>
          </p:nvPr>
        </p:nvSpPr>
        <p:spPr>
          <a:xfrm>
            <a:off x="105962" y="818547"/>
            <a:ext cx="11980076" cy="5670121"/>
          </a:xfrm>
          <a:solidFill>
            <a:schemeClr val="accent1">
              <a:lumMod val="50000"/>
            </a:schemeClr>
          </a:solidFill>
          <a:ln w="12700">
            <a:solidFill>
              <a:schemeClr val="tx1"/>
            </a:solidFill>
          </a:ln>
        </p:spPr>
        <p:txBody>
          <a:bodyPr vert="horz" lIns="91440" tIns="45720" rIns="91440" bIns="45720" rtlCol="0" anchor="t">
            <a:normAutofit fontScale="92500" lnSpcReduction="20000"/>
          </a:bodyPr>
          <a:lstStyle/>
          <a:p>
            <a:pPr marL="0" indent="0">
              <a:buNone/>
            </a:pPr>
            <a:r>
              <a:rPr lang="en-US" dirty="0">
                <a:solidFill>
                  <a:schemeClr val="bg1"/>
                </a:solidFill>
                <a:latin typeface="Arial" panose="020B0604020202020204" pitchFamily="34" charset="0"/>
                <a:cs typeface="Arial" panose="020B0604020202020204" pitchFamily="34" charset="0"/>
              </a:rPr>
              <a:t>Extra resources for </a:t>
            </a:r>
            <a:r>
              <a:rPr lang="en-US" dirty="0" err="1">
                <a:solidFill>
                  <a:schemeClr val="bg1"/>
                </a:solidFill>
                <a:latin typeface="Arial" panose="020B0604020202020204" pitchFamily="34" charset="0"/>
                <a:cs typeface="Arial" panose="020B0604020202020204" pitchFamily="34" charset="0"/>
              </a:rPr>
              <a:t>OCSa</a:t>
            </a:r>
            <a:r>
              <a:rPr lang="en-US" dirty="0">
                <a:solidFill>
                  <a:schemeClr val="bg1"/>
                </a:solidFill>
                <a:latin typeface="Arial" panose="020B0604020202020204" pitchFamily="34" charset="0"/>
                <a:cs typeface="Arial" panose="020B0604020202020204" pitchFamily="34" charset="0"/>
              </a:rPr>
              <a:t> </a:t>
            </a:r>
            <a:r>
              <a:rPr lang="en-US" b="1" dirty="0">
                <a:solidFill>
                  <a:schemeClr val="accent2"/>
                </a:solidFill>
                <a:latin typeface="Arial" panose="020B0604020202020204" pitchFamily="34" charset="0"/>
                <a:cs typeface="Arial" panose="020B0604020202020204" pitchFamily="34" charset="0"/>
              </a:rPr>
              <a:t>this</a:t>
            </a:r>
            <a:r>
              <a:rPr lang="en-US" dirty="0">
                <a:solidFill>
                  <a:schemeClr val="bg1"/>
                </a:solidFill>
                <a:latin typeface="Arial" panose="020B0604020202020204" pitchFamily="34" charset="0"/>
                <a:cs typeface="Arial" panose="020B0604020202020204" pitchFamily="34" charset="0"/>
              </a:rPr>
              <a:t> </a:t>
            </a:r>
            <a:r>
              <a:rPr lang="en-US" b="1" dirty="0">
                <a:solidFill>
                  <a:schemeClr val="accent2"/>
                </a:solidFill>
                <a:latin typeface="Arial" panose="020B0604020202020204" pitchFamily="34" charset="0"/>
                <a:cs typeface="Arial" panose="020B0604020202020204" pitchFamily="34" charset="0"/>
              </a:rPr>
              <a:t>week</a:t>
            </a:r>
            <a:r>
              <a:rPr lang="en-US" dirty="0">
                <a:solidFill>
                  <a:schemeClr val="bg1"/>
                </a:solidFill>
                <a:latin typeface="Arial" panose="020B0604020202020204" pitchFamily="34" charset="0"/>
                <a:cs typeface="Arial" panose="020B0604020202020204" pitchFamily="34" charset="0"/>
              </a:rPr>
              <a:t> on the </a:t>
            </a:r>
            <a:r>
              <a:rPr lang="en-US" b="1" dirty="0">
                <a:solidFill>
                  <a:schemeClr val="accent2"/>
                </a:solidFill>
                <a:latin typeface="Arial" panose="020B0604020202020204" pitchFamily="34" charset="0"/>
                <a:cs typeface="Arial" panose="020B0604020202020204" pitchFamily="34" charset="0"/>
              </a:rPr>
              <a:t>Writing Lab Moodle </a:t>
            </a:r>
            <a:r>
              <a:rPr lang="en-US" dirty="0">
                <a:solidFill>
                  <a:schemeClr val="bg1"/>
                </a:solidFill>
                <a:latin typeface="Arial" panose="020B0604020202020204" pitchFamily="34" charset="0"/>
                <a:cs typeface="Arial" panose="020B0604020202020204" pitchFamily="34" charset="0"/>
              </a:rPr>
              <a:t>page:</a:t>
            </a:r>
          </a:p>
          <a:p>
            <a:endParaRPr lang="en-US" dirty="0">
              <a:solidFill>
                <a:schemeClr val="bg1"/>
              </a:solidFill>
              <a:latin typeface="Arial" panose="020B0604020202020204" pitchFamily="34" charset="0"/>
              <a:cs typeface="Arial" panose="020B0604020202020204" pitchFamily="34" charset="0"/>
              <a:sym typeface="Wingdings" panose="05000000000000000000" pitchFamily="2" charset="2"/>
            </a:endParaRPr>
          </a:p>
          <a:p>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Speaking  University speaking tasks </a:t>
            </a:r>
            <a:r>
              <a:rPr lang="en-US" sz="2400" dirty="0">
                <a:solidFill>
                  <a:schemeClr val="bg1"/>
                </a:solidFill>
                <a:latin typeface="Arial" panose="020B0604020202020204" pitchFamily="34" charset="0"/>
                <a:cs typeface="Arial" panose="020B0604020202020204" pitchFamily="34" charset="0"/>
                <a:sym typeface="Wingdings" panose="05000000000000000000" pitchFamily="2" charset="2"/>
              </a:rPr>
              <a:t>(group discussions) </a:t>
            </a:r>
          </a:p>
          <a:p>
            <a:pPr marL="0" indent="0">
              <a:buNone/>
            </a:pPr>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			</a:t>
            </a:r>
            <a:endParaRPr lang="en-US" dirty="0">
              <a:solidFill>
                <a:schemeClr val="bg1"/>
              </a:solidFill>
              <a:latin typeface="Arial" panose="020B0604020202020204" pitchFamily="34" charset="0"/>
              <a:cs typeface="Arial" panose="020B0604020202020204" pitchFamily="34" charset="0"/>
            </a:endParaRPr>
          </a:p>
          <a:p>
            <a:pPr marL="0" indent="0">
              <a:buNone/>
            </a:pPr>
            <a:r>
              <a:rPr lang="en-US" b="1" dirty="0">
                <a:solidFill>
                  <a:schemeClr val="accent2"/>
                </a:solidFill>
                <a:latin typeface="Arial"/>
                <a:cs typeface="Arial"/>
              </a:rPr>
              <a:t>Next week </a:t>
            </a:r>
            <a:r>
              <a:rPr lang="en-US" dirty="0">
                <a:solidFill>
                  <a:schemeClr val="bg1"/>
                </a:solidFill>
                <a:latin typeface="Arial"/>
                <a:cs typeface="Arial"/>
              </a:rPr>
              <a:t>(Week 11 – beginning the 9</a:t>
            </a:r>
            <a:r>
              <a:rPr lang="en-US" baseline="30000" dirty="0">
                <a:solidFill>
                  <a:schemeClr val="bg1"/>
                </a:solidFill>
                <a:latin typeface="Arial"/>
                <a:cs typeface="Arial"/>
              </a:rPr>
              <a:t>th</a:t>
            </a:r>
            <a:r>
              <a:rPr lang="en-US" dirty="0">
                <a:solidFill>
                  <a:schemeClr val="bg1"/>
                </a:solidFill>
                <a:latin typeface="Arial"/>
                <a:cs typeface="Arial"/>
              </a:rPr>
              <a:t> of December):</a:t>
            </a:r>
          </a:p>
          <a:p>
            <a:r>
              <a:rPr lang="en-US" b="1" dirty="0" err="1">
                <a:solidFill>
                  <a:schemeClr val="bg1"/>
                </a:solidFill>
                <a:latin typeface="Arial" panose="020B0604020202020204" pitchFamily="34" charset="0"/>
                <a:cs typeface="Arial" panose="020B0604020202020204" pitchFamily="34" charset="0"/>
              </a:rPr>
              <a:t>Utalk</a:t>
            </a:r>
            <a:r>
              <a:rPr lang="en-US" dirty="0">
                <a:solidFill>
                  <a:schemeClr val="bg1"/>
                </a:solidFill>
                <a:latin typeface="Arial" panose="020B0604020202020204" pitchFamily="34" charset="0"/>
                <a:cs typeface="Arial" panose="020B0604020202020204" pitchFamily="34" charset="0"/>
              </a:rPr>
              <a:t> continues!</a:t>
            </a:r>
          </a:p>
          <a:p>
            <a:r>
              <a:rPr lang="en-US" dirty="0">
                <a:solidFill>
                  <a:schemeClr val="bg1"/>
                </a:solidFill>
                <a:latin typeface="Arial" panose="020B0604020202020204" pitchFamily="34" charset="0"/>
                <a:cs typeface="Arial" panose="020B0604020202020204" pitchFamily="34" charset="0"/>
              </a:rPr>
              <a:t>Monday, Tuesday, Thursday</a:t>
            </a:r>
            <a:r>
              <a:rPr lang="en-US">
                <a:solidFill>
                  <a:schemeClr val="bg1"/>
                </a:solidFill>
                <a:latin typeface="Arial" panose="020B0604020202020204" pitchFamily="34" charset="0"/>
                <a:cs typeface="Arial" panose="020B0604020202020204" pitchFamily="34" charset="0"/>
              </a:rPr>
              <a:t>, Friday</a:t>
            </a:r>
            <a:r>
              <a:rPr lang="en-US">
                <a:solidFill>
                  <a:schemeClr val="bg1"/>
                </a:solidFill>
                <a:latin typeface="Arial" panose="020B0604020202020204" pitchFamily="34" charset="0"/>
                <a:cs typeface="Arial" panose="020B0604020202020204" pitchFamily="34" charset="0"/>
                <a:sym typeface="Wingdings" panose="05000000000000000000" pitchFamily="2" charset="2"/>
              </a:rPr>
              <a:t> </a:t>
            </a:r>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 PB 115 1:00 – 1:50pm</a:t>
            </a:r>
          </a:p>
          <a:p>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Wednesday = PB 201 1:00 – 1:40pm</a:t>
            </a:r>
          </a:p>
          <a:p>
            <a:r>
              <a:rPr lang="en-US" dirty="0">
                <a:solidFill>
                  <a:schemeClr val="bg1"/>
                </a:solidFill>
                <a:latin typeface="Arial" panose="020B0604020202020204" pitchFamily="34" charset="0"/>
                <a:cs typeface="Arial" panose="020B0604020202020204" pitchFamily="34" charset="0"/>
                <a:sym typeface="Wingdings" panose="05000000000000000000" pitchFamily="2" charset="2"/>
              </a:rPr>
              <a:t>Evening sessions available </a:t>
            </a:r>
            <a:r>
              <a:rPr lang="en-US" sz="2400" dirty="0">
                <a:solidFill>
                  <a:schemeClr val="bg1"/>
                </a:solidFill>
                <a:latin typeface="Arial" panose="020B0604020202020204" pitchFamily="34" charset="0"/>
                <a:cs typeface="Arial" panose="020B0604020202020204" pitchFamily="34" charset="0"/>
                <a:sym typeface="Wingdings" panose="05000000000000000000" pitchFamily="2" charset="2"/>
              </a:rPr>
              <a:t>(check SPDPO system for times)</a:t>
            </a:r>
            <a:endParaRPr lang="en-US" sz="2400" dirty="0">
              <a:solidFill>
                <a:schemeClr val="bg1"/>
              </a:solidFill>
              <a:latin typeface="Arial" panose="020B0604020202020204" pitchFamily="34" charset="0"/>
              <a:cs typeface="Arial" panose="020B0604020202020204" pitchFamily="34" charset="0"/>
            </a:endParaRPr>
          </a:p>
          <a:p>
            <a:endParaRPr lang="en-US" sz="2400" dirty="0">
              <a:solidFill>
                <a:schemeClr val="bg1"/>
              </a:solidFill>
              <a:latin typeface="Arial" panose="020B0604020202020204" pitchFamily="34" charset="0"/>
              <a:cs typeface="Arial" panose="020B0604020202020204" pitchFamily="34" charset="0"/>
            </a:endParaRPr>
          </a:p>
          <a:p>
            <a:r>
              <a:rPr lang="en-US" sz="3000" b="1" dirty="0">
                <a:solidFill>
                  <a:srgbClr val="FFFF00"/>
                </a:solidFill>
                <a:latin typeface="Arial" panose="020B0604020202020204" pitchFamily="34" charset="0"/>
                <a:cs typeface="Arial" panose="020B0604020202020204" pitchFamily="34" charset="0"/>
              </a:rPr>
              <a:t>NEW! </a:t>
            </a:r>
          </a:p>
          <a:p>
            <a:r>
              <a:rPr lang="en-US" sz="3000" dirty="0">
                <a:solidFill>
                  <a:srgbClr val="FFFF00"/>
                </a:solidFill>
                <a:latin typeface="Arial" panose="020B0604020202020204" pitchFamily="34" charset="0"/>
                <a:cs typeface="Arial" panose="020B0604020202020204" pitchFamily="34" charset="0"/>
              </a:rPr>
              <a:t>Extra group discussion practice (with feedback)</a:t>
            </a:r>
          </a:p>
          <a:p>
            <a:r>
              <a:rPr lang="en-US" sz="3000" dirty="0">
                <a:solidFill>
                  <a:srgbClr val="FFFF00"/>
                </a:solidFill>
                <a:latin typeface="Arial" panose="020B0604020202020204" pitchFamily="34" charset="0"/>
                <a:cs typeface="Arial" panose="020B0604020202020204" pitchFamily="34" charset="0"/>
              </a:rPr>
              <a:t>Sign up via the Writing Lab Friday email.  </a:t>
            </a:r>
          </a:p>
          <a:p>
            <a:pPr marL="0" indent="0">
              <a:buNone/>
            </a:pPr>
            <a:endParaRPr lang="en-US" sz="3000" b="1" dirty="0">
              <a:solidFill>
                <a:schemeClr val="bg1"/>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sz="30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buNone/>
            </a:pPr>
            <a:endParaRPr lang="en-US" sz="2400" b="1" dirty="0">
              <a:solidFill>
                <a:schemeClr val="bg1"/>
              </a:solidFill>
              <a:latin typeface="Arial" panose="020B0604020202020204" pitchFamily="34" charset="0"/>
              <a:cs typeface="Arial" panose="020B0604020202020204" pitchFamily="34" charset="0"/>
            </a:endParaRPr>
          </a:p>
          <a:p>
            <a:pPr marL="0" indent="0" algn="r">
              <a:buNone/>
            </a:pPr>
            <a:endParaRPr lang="en-US" sz="3000" b="1" dirty="0">
              <a:latin typeface="Arial" panose="020B0604020202020204" pitchFamily="34" charset="0"/>
              <a:cs typeface="Arial" panose="020B0604020202020204" pitchFamily="34" charset="0"/>
            </a:endParaRPr>
          </a:p>
        </p:txBody>
      </p:sp>
      <p:sp>
        <p:nvSpPr>
          <p:cNvPr id="9" name="Rectangle 8"/>
          <p:cNvSpPr/>
          <p:nvPr/>
        </p:nvSpPr>
        <p:spPr>
          <a:xfrm>
            <a:off x="214604" y="6488668"/>
            <a:ext cx="4476546" cy="307777"/>
          </a:xfrm>
          <a:prstGeom prst="rect">
            <a:avLst/>
          </a:prstGeom>
        </p:spPr>
        <p:txBody>
          <a:bodyPr wrap="none">
            <a:spAutoFit/>
          </a:bodyPr>
          <a:lstStyle/>
          <a:p>
            <a:r>
              <a:rPr lang="en-US" sz="1400" dirty="0"/>
              <a:t>Centre for English Language Education CELE N048 AY 24-25</a:t>
            </a:r>
            <a:endParaRPr lang="en-GB" sz="1400" dirty="0"/>
          </a:p>
        </p:txBody>
      </p:sp>
      <p:pic>
        <p:nvPicPr>
          <p:cNvPr id="4" name="Picture 3">
            <a:extLst>
              <a:ext uri="{FF2B5EF4-FFF2-40B4-BE49-F238E27FC236}">
                <a16:creationId xmlns:a16="http://schemas.microsoft.com/office/drawing/2014/main" id="{712488BF-5DF9-43A7-B4F8-5B363561652B}"/>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962" y="96928"/>
            <a:ext cx="4411716" cy="637625"/>
          </a:xfrm>
          <a:prstGeom prst="rect">
            <a:avLst/>
          </a:prstGeom>
        </p:spPr>
      </p:pic>
      <p:pic>
        <p:nvPicPr>
          <p:cNvPr id="5" name="Picture 4">
            <a:extLst>
              <a:ext uri="{FF2B5EF4-FFF2-40B4-BE49-F238E27FC236}">
                <a16:creationId xmlns:a16="http://schemas.microsoft.com/office/drawing/2014/main" id="{7B5ADBCB-507D-4077-83D7-F23BB0880511}"/>
              </a:ext>
            </a:extLst>
          </p:cNvPr>
          <p:cNvPicPr>
            <a:picLocks noChangeAspect="1"/>
          </p:cNvPicPr>
          <p:nvPr/>
        </p:nvPicPr>
        <p:blipFill>
          <a:blip r:embed="rId3"/>
          <a:stretch>
            <a:fillRect/>
          </a:stretch>
        </p:blipFill>
        <p:spPr>
          <a:xfrm>
            <a:off x="9662275" y="1311918"/>
            <a:ext cx="2080070" cy="2080070"/>
          </a:xfrm>
          <a:prstGeom prst="rect">
            <a:avLst/>
          </a:prstGeom>
          <a:ln w="25400">
            <a:solidFill>
              <a:schemeClr val="tx1"/>
            </a:solidFill>
          </a:ln>
        </p:spPr>
      </p:pic>
      <p:sp>
        <p:nvSpPr>
          <p:cNvPr id="10" name="Arrow: Bent 9">
            <a:extLst>
              <a:ext uri="{FF2B5EF4-FFF2-40B4-BE49-F238E27FC236}">
                <a16:creationId xmlns:a16="http://schemas.microsoft.com/office/drawing/2014/main" id="{F863E17B-17D6-49E5-83B3-80209F90CA66}"/>
              </a:ext>
            </a:extLst>
          </p:cNvPr>
          <p:cNvSpPr/>
          <p:nvPr/>
        </p:nvSpPr>
        <p:spPr>
          <a:xfrm flipV="1">
            <a:off x="8010702" y="1226460"/>
            <a:ext cx="1524001" cy="757040"/>
          </a:xfrm>
          <a:prstGeom prst="bentArrow">
            <a:avLst>
              <a:gd name="adj1" fmla="val 25000"/>
              <a:gd name="adj2" fmla="val 50000"/>
              <a:gd name="adj3" fmla="val 39229"/>
              <a:gd name="adj4" fmla="val 437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ED4014F5-CD71-41D6-9BC4-BEF512C510D8}"/>
              </a:ext>
            </a:extLst>
          </p:cNvPr>
          <p:cNvPicPr>
            <a:picLocks noChangeAspect="1"/>
          </p:cNvPicPr>
          <p:nvPr/>
        </p:nvPicPr>
        <p:blipFill>
          <a:blip r:embed="rId4"/>
          <a:stretch>
            <a:fillRect/>
          </a:stretch>
        </p:blipFill>
        <p:spPr>
          <a:xfrm>
            <a:off x="9662275" y="3827344"/>
            <a:ext cx="2080070" cy="2134261"/>
          </a:xfrm>
          <a:prstGeom prst="rect">
            <a:avLst/>
          </a:prstGeom>
          <a:solidFill>
            <a:schemeClr val="bg1"/>
          </a:solidFill>
          <a:ln w="25400">
            <a:solidFill>
              <a:schemeClr val="tx1"/>
            </a:solidFill>
          </a:ln>
        </p:spPr>
      </p:pic>
      <p:sp>
        <p:nvSpPr>
          <p:cNvPr id="11" name="Arrow: Bent 10">
            <a:extLst>
              <a:ext uri="{FF2B5EF4-FFF2-40B4-BE49-F238E27FC236}">
                <a16:creationId xmlns:a16="http://schemas.microsoft.com/office/drawing/2014/main" id="{A4E7C3BD-8DFC-4F52-99C1-C232E21FAA2D}"/>
              </a:ext>
            </a:extLst>
          </p:cNvPr>
          <p:cNvSpPr/>
          <p:nvPr/>
        </p:nvSpPr>
        <p:spPr>
          <a:xfrm flipV="1">
            <a:off x="7143135" y="4440676"/>
            <a:ext cx="2519140" cy="757040"/>
          </a:xfrm>
          <a:prstGeom prst="bentArrow">
            <a:avLst>
              <a:gd name="adj1" fmla="val 25000"/>
              <a:gd name="adj2" fmla="val 50000"/>
              <a:gd name="adj3" fmla="val 39229"/>
              <a:gd name="adj4" fmla="val 437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3769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7270CB-D9D2-4B14-96C3-D9BF2D83F467}"/>
              </a:ext>
            </a:extLst>
          </p:cNvPr>
          <p:cNvGraphicFramePr>
            <a:graphicFrameLocks noGrp="1"/>
          </p:cNvGraphicFramePr>
          <p:nvPr>
            <p:extLst>
              <p:ext uri="{D42A27DB-BD31-4B8C-83A1-F6EECF244321}">
                <p14:modId xmlns:p14="http://schemas.microsoft.com/office/powerpoint/2010/main" val="4192587740"/>
              </p:ext>
            </p:extLst>
          </p:nvPr>
        </p:nvGraphicFramePr>
        <p:xfrm>
          <a:off x="689308" y="2298134"/>
          <a:ext cx="10801200" cy="3953222"/>
        </p:xfrm>
        <a:graphic>
          <a:graphicData uri="http://schemas.openxmlformats.org/drawingml/2006/table">
            <a:tbl>
              <a:tblPr/>
              <a:tblGrid>
                <a:gridCol w="8928992">
                  <a:extLst>
                    <a:ext uri="{9D8B030D-6E8A-4147-A177-3AD203B41FA5}">
                      <a16:colId xmlns:a16="http://schemas.microsoft.com/office/drawing/2014/main" val="2414920235"/>
                    </a:ext>
                  </a:extLst>
                </a:gridCol>
                <a:gridCol w="1872208">
                  <a:extLst>
                    <a:ext uri="{9D8B030D-6E8A-4147-A177-3AD203B41FA5}">
                      <a16:colId xmlns:a16="http://schemas.microsoft.com/office/drawing/2014/main" val="1313564078"/>
                    </a:ext>
                  </a:extLst>
                </a:gridCol>
              </a:tblGrid>
              <a:tr h="1054887">
                <a:tc>
                  <a:txBody>
                    <a:bodyPr/>
                    <a:lstStyle/>
                    <a:p>
                      <a:pPr marL="170117" marR="0" indent="0" algn="l" rtl="0">
                        <a:lnSpc>
                          <a:spcPct val="119000"/>
                        </a:lnSpc>
                        <a:spcBef>
                          <a:spcPts val="0"/>
                        </a:spcBef>
                        <a:spcAft>
                          <a:spcPts val="600"/>
                        </a:spcAft>
                      </a:pPr>
                      <a:r>
                        <a:rPr lang="en-US" sz="2400" b="1" i="0" kern="1400" dirty="0">
                          <a:ln>
                            <a:noFill/>
                          </a:ln>
                          <a:solidFill>
                            <a:srgbClr val="FFFFFF"/>
                          </a:solidFill>
                          <a:effectLst/>
                          <a:latin typeface="Calibri "/>
                        </a:rPr>
                        <a:t>In addition, you should be better able to …</a:t>
                      </a:r>
                      <a:endParaRPr lang="en-US" sz="2400" b="1" i="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tc>
                  <a:txBody>
                    <a:bodyPr/>
                    <a:lstStyle/>
                    <a:p>
                      <a:pPr marR="0" indent="0" algn="ctr" rtl="0">
                        <a:lnSpc>
                          <a:spcPct val="119000"/>
                        </a:lnSpc>
                        <a:spcBef>
                          <a:spcPts val="0"/>
                        </a:spcBef>
                        <a:spcAft>
                          <a:spcPts val="600"/>
                        </a:spcAft>
                      </a:pPr>
                      <a:r>
                        <a:rPr lang="en-US" sz="2000" b="0" kern="1400" dirty="0">
                          <a:ln>
                            <a:noFill/>
                          </a:ln>
                          <a:solidFill>
                            <a:srgbClr val="FFFFFF"/>
                          </a:solidFill>
                          <a:effectLst/>
                          <a:latin typeface="Calibri "/>
                        </a:rPr>
                        <a:t>Intended Learning Outcomes</a:t>
                      </a:r>
                      <a:endParaRPr lang="en-US" sz="2000" b="0" kern="1400" dirty="0">
                        <a:ln>
                          <a:noFill/>
                        </a:ln>
                        <a:solidFill>
                          <a:srgbClr val="000000"/>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solidFill>
                      <a:srgbClr val="002060"/>
                    </a:solidFill>
                  </a:tcPr>
                </a:tc>
                <a:extLst>
                  <a:ext uri="{0D108BD9-81ED-4DB2-BD59-A6C34878D82A}">
                    <a16:rowId xmlns:a16="http://schemas.microsoft.com/office/drawing/2014/main" val="1707929048"/>
                  </a:ext>
                </a:extLst>
              </a:tr>
              <a:tr h="1073320">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err="1">
                          <a:ln>
                            <a:noFill/>
                          </a:ln>
                          <a:solidFill>
                            <a:srgbClr val="000000"/>
                          </a:solidFill>
                          <a:effectLst/>
                          <a:latin typeface="Calibri "/>
                        </a:rPr>
                        <a:t>recognise</a:t>
                      </a:r>
                      <a:r>
                        <a:rPr lang="en-US" sz="2400" kern="1400" dirty="0">
                          <a:ln>
                            <a:noFill/>
                          </a:ln>
                          <a:solidFill>
                            <a:srgbClr val="000000"/>
                          </a:solidFill>
                          <a:effectLst/>
                          <a:latin typeface="Calibri "/>
                        </a:rPr>
                        <a:t> a lecturer’s stance</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rowSpan="3">
                  <a:txBody>
                    <a:bodyPr/>
                    <a:lstStyle/>
                    <a:p>
                      <a:pPr marR="0" indent="0" algn="ctr" rtl="0">
                        <a:lnSpc>
                          <a:spcPct val="107000"/>
                        </a:lnSpc>
                        <a:spcBef>
                          <a:spcPts val="0"/>
                        </a:spcBef>
                        <a:spcAft>
                          <a:spcPts val="0"/>
                        </a:spcAft>
                      </a:pPr>
                      <a:r>
                        <a:rPr lang="en-US" sz="2400" kern="1400" dirty="0">
                          <a:ln>
                            <a:noFill/>
                          </a:ln>
                          <a:solidFill>
                            <a:schemeClr val="tx1"/>
                          </a:solidFill>
                          <a:effectLst/>
                          <a:latin typeface="Calibri "/>
                        </a:rPr>
                        <a:t>1.1-1.3</a:t>
                      </a:r>
                    </a:p>
                    <a:p>
                      <a:pPr marR="0" indent="0" algn="ctr" rtl="0">
                        <a:lnSpc>
                          <a:spcPct val="107000"/>
                        </a:lnSpc>
                        <a:spcBef>
                          <a:spcPts val="0"/>
                        </a:spcBef>
                        <a:spcAft>
                          <a:spcPts val="0"/>
                        </a:spcAft>
                      </a:pPr>
                      <a:r>
                        <a:rPr lang="en-US" sz="2400" kern="1400" dirty="0">
                          <a:ln>
                            <a:noFill/>
                          </a:ln>
                          <a:solidFill>
                            <a:schemeClr val="tx1"/>
                          </a:solidFill>
                          <a:effectLst/>
                          <a:latin typeface="Calibri "/>
                        </a:rPr>
                        <a:t>1.4</a:t>
                      </a:r>
                    </a:p>
                    <a:p>
                      <a:pPr marR="0" indent="0" algn="ctr" rtl="0">
                        <a:lnSpc>
                          <a:spcPct val="107000"/>
                        </a:lnSpc>
                        <a:spcBef>
                          <a:spcPts val="0"/>
                        </a:spcBef>
                        <a:spcAft>
                          <a:spcPts val="0"/>
                        </a:spcAft>
                      </a:pPr>
                      <a:r>
                        <a:rPr lang="en-US" sz="2400" kern="1400" dirty="0">
                          <a:ln>
                            <a:noFill/>
                          </a:ln>
                          <a:solidFill>
                            <a:schemeClr val="tx1"/>
                          </a:solidFill>
                          <a:effectLst/>
                          <a:latin typeface="Calibri "/>
                        </a:rPr>
                        <a:t>1.5</a:t>
                      </a:r>
                    </a:p>
                    <a:p>
                      <a:pPr marR="0" indent="0" algn="ctr" rtl="0">
                        <a:lnSpc>
                          <a:spcPct val="107000"/>
                        </a:lnSpc>
                        <a:spcBef>
                          <a:spcPts val="0"/>
                        </a:spcBef>
                        <a:spcAft>
                          <a:spcPts val="0"/>
                        </a:spcAft>
                      </a:pPr>
                      <a:r>
                        <a:rPr lang="en-US" sz="2400" kern="1400" dirty="0">
                          <a:ln>
                            <a:noFill/>
                          </a:ln>
                          <a:solidFill>
                            <a:schemeClr val="tx1"/>
                          </a:solidFill>
                          <a:effectLst/>
                          <a:latin typeface="Calibri "/>
                        </a:rPr>
                        <a:t>2.7</a:t>
                      </a:r>
                    </a:p>
                    <a:p>
                      <a:pPr marR="0" indent="0" algn="ctr" rtl="0">
                        <a:lnSpc>
                          <a:spcPct val="107000"/>
                        </a:lnSpc>
                        <a:spcBef>
                          <a:spcPts val="0"/>
                        </a:spcBef>
                        <a:spcAft>
                          <a:spcPts val="0"/>
                        </a:spcAft>
                      </a:pPr>
                      <a:r>
                        <a:rPr lang="en-US" sz="2400" kern="1400" dirty="0">
                          <a:ln>
                            <a:noFill/>
                          </a:ln>
                          <a:solidFill>
                            <a:schemeClr val="tx1"/>
                          </a:solidFill>
                          <a:effectLst/>
                          <a:latin typeface="Calibri "/>
                        </a:rPr>
                        <a:t>3.3</a:t>
                      </a:r>
                    </a:p>
                    <a:p>
                      <a:pPr marR="0" indent="0" algn="ctr" rtl="0">
                        <a:lnSpc>
                          <a:spcPct val="107000"/>
                        </a:lnSpc>
                        <a:spcBef>
                          <a:spcPts val="0"/>
                        </a:spcBef>
                        <a:spcAft>
                          <a:spcPts val="0"/>
                        </a:spcAft>
                      </a:pPr>
                      <a:r>
                        <a:rPr lang="en-US" sz="2400" kern="1400" dirty="0">
                          <a:ln>
                            <a:noFill/>
                          </a:ln>
                          <a:solidFill>
                            <a:schemeClr val="tx1"/>
                          </a:solidFill>
                          <a:effectLst/>
                          <a:latin typeface="Calibri "/>
                        </a:rPr>
                        <a:t>3.6</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519130901"/>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produce an effective summary of a lecture</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2912470556"/>
                  </a:ext>
                </a:extLst>
              </a:tr>
              <a:tr h="871118">
                <a:tc>
                  <a:txBody>
                    <a:bodyPr/>
                    <a:lstStyle/>
                    <a:p>
                      <a:pPr marL="70333" marR="0" lvl="0" indent="0" algn="l" rtl="0">
                        <a:lnSpc>
                          <a:spcPct val="119000"/>
                        </a:lnSpc>
                        <a:spcBef>
                          <a:spcPts val="0"/>
                        </a:spcBef>
                        <a:spcAft>
                          <a:spcPts val="600"/>
                        </a:spcAft>
                        <a:buFont typeface="Arial" panose="020B0604020202020204" pitchFamily="34" charset="0"/>
                        <a:buNone/>
                      </a:pPr>
                      <a:r>
                        <a:rPr lang="en-US" sz="2400" kern="1400" dirty="0">
                          <a:ln>
                            <a:noFill/>
                          </a:ln>
                          <a:solidFill>
                            <a:srgbClr val="000000"/>
                          </a:solidFill>
                          <a:effectLst/>
                          <a:latin typeface="Calibri "/>
                        </a:rPr>
                        <a:t>adopt your own stance on a lecture topic in a discussion</a:t>
                      </a: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tc vMerge="1">
                  <a:txBody>
                    <a:bodyPr/>
                    <a:lstStyle/>
                    <a:p>
                      <a:pPr marR="0" indent="0" algn="ctr" rtl="0">
                        <a:lnSpc>
                          <a:spcPct val="107000"/>
                        </a:lnSpc>
                        <a:spcBef>
                          <a:spcPts val="0"/>
                        </a:spcBef>
                        <a:spcAft>
                          <a:spcPts val="0"/>
                        </a:spcAft>
                      </a:pPr>
                      <a:endParaRPr lang="en-US" sz="2400" kern="1400" dirty="0">
                        <a:ln>
                          <a:noFill/>
                        </a:ln>
                        <a:solidFill>
                          <a:schemeClr val="tx1"/>
                        </a:solidFill>
                        <a:effectLst/>
                        <a:latin typeface="Calibri "/>
                      </a:endParaRPr>
                    </a:p>
                  </a:txBody>
                  <a:tcPr marL="36576" marR="36576" marT="36576" marB="36576" anchor="ctr">
                    <a:lnL w="6350" cap="flat" cmpd="sng" algn="ctr">
                      <a:solidFill>
                        <a:srgbClr val="191A4F"/>
                      </a:solidFill>
                      <a:prstDash val="solid"/>
                      <a:round/>
                      <a:headEnd type="none" w="med" len="med"/>
                      <a:tailEnd type="none" w="med" len="med"/>
                    </a:lnL>
                    <a:lnR w="6350" cap="flat" cmpd="sng" algn="ctr">
                      <a:solidFill>
                        <a:srgbClr val="191A4F"/>
                      </a:solidFill>
                      <a:prstDash val="solid"/>
                      <a:round/>
                      <a:headEnd type="none" w="med" len="med"/>
                      <a:tailEnd type="none" w="med" len="med"/>
                    </a:lnR>
                    <a:lnT w="6350" cap="flat" cmpd="sng" algn="ctr">
                      <a:solidFill>
                        <a:srgbClr val="191A4F"/>
                      </a:solidFill>
                      <a:prstDash val="solid"/>
                      <a:round/>
                      <a:headEnd type="none" w="med" len="med"/>
                      <a:tailEnd type="none" w="med" len="med"/>
                    </a:lnT>
                    <a:lnB w="6350" cap="flat" cmpd="sng" algn="ctr">
                      <a:solidFill>
                        <a:srgbClr val="191A4F"/>
                      </a:solidFill>
                      <a:prstDash val="solid"/>
                      <a:round/>
                      <a:headEnd type="none" w="med" len="med"/>
                      <a:tailEnd type="none" w="med" len="med"/>
                    </a:lnB>
                    <a:noFill/>
                  </a:tcPr>
                </a:tc>
                <a:extLst>
                  <a:ext uri="{0D108BD9-81ED-4DB2-BD59-A6C34878D82A}">
                    <a16:rowId xmlns:a16="http://schemas.microsoft.com/office/drawing/2014/main" val="3253855396"/>
                  </a:ext>
                </a:extLst>
              </a:tr>
            </a:tbl>
          </a:graphicData>
        </a:graphic>
      </p:graphicFrame>
      <p:grpSp>
        <p:nvGrpSpPr>
          <p:cNvPr id="3" name="Group 2">
            <a:extLst>
              <a:ext uri="{FF2B5EF4-FFF2-40B4-BE49-F238E27FC236}">
                <a16:creationId xmlns:a16="http://schemas.microsoft.com/office/drawing/2014/main" id="{8CF5E586-D145-AFB3-6F77-C88F0CCDB8E5}"/>
              </a:ext>
            </a:extLst>
          </p:cNvPr>
          <p:cNvGrpSpPr>
            <a:grpSpLocks/>
          </p:cNvGrpSpPr>
          <p:nvPr/>
        </p:nvGrpSpPr>
        <p:grpSpPr bwMode="auto">
          <a:xfrm>
            <a:off x="2567614" y="279943"/>
            <a:ext cx="7956374" cy="556775"/>
            <a:chOff x="103092947" y="106166650"/>
            <a:chExt cx="6633626" cy="556454"/>
          </a:xfrm>
        </p:grpSpPr>
        <p:sp>
          <p:nvSpPr>
            <p:cNvPr id="4" name="Text Box 3">
              <a:extLst>
                <a:ext uri="{FF2B5EF4-FFF2-40B4-BE49-F238E27FC236}">
                  <a16:creationId xmlns:a16="http://schemas.microsoft.com/office/drawing/2014/main" id="{5ADC5981-4915-8BFE-6381-220204D2A061}"/>
                </a:ext>
              </a:extLst>
            </p:cNvPr>
            <p:cNvSpPr txBox="1">
              <a:spLocks noChangeArrowheads="1"/>
            </p:cNvSpPr>
            <p:nvPr/>
          </p:nvSpPr>
          <p:spPr bwMode="auto">
            <a:xfrm>
              <a:off x="103121214" y="106166650"/>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Lesson aims and objectives</a:t>
              </a:r>
              <a:endParaRPr lang="en-US" altLang="en-US" sz="2800" dirty="0">
                <a:latin typeface="Arial" panose="020B0604020202020204" pitchFamily="34" charset="0"/>
              </a:endParaRPr>
            </a:p>
          </p:txBody>
        </p:sp>
        <p:sp>
          <p:nvSpPr>
            <p:cNvPr id="5" name="Rectangle 4">
              <a:extLst>
                <a:ext uri="{FF2B5EF4-FFF2-40B4-BE49-F238E27FC236}">
                  <a16:creationId xmlns:a16="http://schemas.microsoft.com/office/drawing/2014/main" id="{E99128B4-1129-2B84-3553-28B7F5684371}"/>
                </a:ext>
              </a:extLst>
            </p:cNvPr>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6" name="Picture 5" descr="UoN_Primary_Logo_RGB">
            <a:extLst>
              <a:ext uri="{FF2B5EF4-FFF2-40B4-BE49-F238E27FC236}">
                <a16:creationId xmlns:a16="http://schemas.microsoft.com/office/drawing/2014/main" id="{DAF55D3F-6E96-9237-B8E9-4916F36F4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Box 7">
            <a:extLst>
              <a:ext uri="{FF2B5EF4-FFF2-40B4-BE49-F238E27FC236}">
                <a16:creationId xmlns:a16="http://schemas.microsoft.com/office/drawing/2014/main" id="{0E5CD034-AB82-9548-C425-E30EDB1F42D7}"/>
              </a:ext>
            </a:extLst>
          </p:cNvPr>
          <p:cNvSpPr txBox="1"/>
          <p:nvPr/>
        </p:nvSpPr>
        <p:spPr>
          <a:xfrm>
            <a:off x="689308" y="1251777"/>
            <a:ext cx="10801200" cy="830997"/>
          </a:xfrm>
          <a:prstGeom prst="rect">
            <a:avLst/>
          </a:prstGeom>
          <a:noFill/>
        </p:spPr>
        <p:txBody>
          <a:bodyPr wrap="square">
            <a:spAutoFit/>
          </a:bodyPr>
          <a:lstStyle/>
          <a:p>
            <a:r>
              <a:rPr lang="en-US" sz="2400" dirty="0">
                <a:effectLst/>
                <a:latin typeface="Calibri "/>
                <a:ea typeface="Aptos" panose="020B0004020202020204" pitchFamily="34" charset="0"/>
                <a:cs typeface="Times New Roman" panose="02020603050405020304" pitchFamily="18" charset="0"/>
              </a:rPr>
              <a:t>By the end of this lesson, </a:t>
            </a:r>
            <a:r>
              <a:rPr lang="en-US" sz="2400" b="1" dirty="0">
                <a:effectLst/>
                <a:latin typeface="Calibri "/>
                <a:ea typeface="Aptos" panose="020B0004020202020204" pitchFamily="34" charset="0"/>
                <a:cs typeface="Times New Roman" panose="02020603050405020304" pitchFamily="18" charset="0"/>
              </a:rPr>
              <a:t>you should have enhanced your speaking and listening ability through practice.</a:t>
            </a:r>
            <a:r>
              <a:rPr lang="en-US" sz="2400" dirty="0">
                <a:effectLst/>
                <a:latin typeface="Calibri "/>
                <a:ea typeface="Aptos" panose="020B0004020202020204" pitchFamily="34" charset="0"/>
                <a:cs typeface="Times New Roman" panose="02020603050405020304" pitchFamily="18" charset="0"/>
              </a:rPr>
              <a:t> </a:t>
            </a:r>
            <a:endParaRPr lang="en-GB" sz="2400" dirty="0">
              <a:latin typeface="Calibri "/>
            </a:endParaRPr>
          </a:p>
        </p:txBody>
      </p:sp>
    </p:spTree>
    <p:extLst>
      <p:ext uri="{BB962C8B-B14F-4D97-AF65-F5344CB8AC3E}">
        <p14:creationId xmlns:p14="http://schemas.microsoft.com/office/powerpoint/2010/main" val="22776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Getting started</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122" name="Picture 2" descr="Listening Skills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0074" y="5394920"/>
            <a:ext cx="91054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659983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
          <p:cNvGrpSpPr>
            <a:grpSpLocks/>
          </p:cNvGrpSpPr>
          <p:nvPr/>
        </p:nvGrpSpPr>
        <p:grpSpPr bwMode="auto">
          <a:xfrm>
            <a:off x="2567608" y="279885"/>
            <a:ext cx="7956376" cy="556827"/>
            <a:chOff x="103092947" y="106166598"/>
            <a:chExt cx="6633628" cy="556506"/>
          </a:xfrm>
        </p:grpSpPr>
        <p:sp>
          <p:nvSpPr>
            <p:cNvPr id="7" name="Text Box 3"/>
            <p:cNvSpPr txBox="1">
              <a:spLocks noChangeArrowheads="1"/>
            </p:cNvSpPr>
            <p:nvPr/>
          </p:nvSpPr>
          <p:spPr bwMode="auto">
            <a:xfrm>
              <a:off x="103121219"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Getting started</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1" name="Rectangle 10"/>
          <p:cNvSpPr/>
          <p:nvPr/>
        </p:nvSpPr>
        <p:spPr>
          <a:xfrm>
            <a:off x="546657" y="2924944"/>
            <a:ext cx="10929221" cy="2862322"/>
          </a:xfrm>
          <a:prstGeom prst="rect">
            <a:avLst/>
          </a:prstGeom>
        </p:spPr>
        <p:txBody>
          <a:bodyPr wrap="square">
            <a:spAutoFit/>
          </a:bodyPr>
          <a:lstStyle/>
          <a:p>
            <a:pPr fontAlgn="base"/>
            <a:r>
              <a:rPr lang="en-US" sz="2000" dirty="0"/>
              <a:t>The above extract is a quote from today’s lecture on the topic of AI.</a:t>
            </a:r>
          </a:p>
          <a:p>
            <a:pPr fontAlgn="base"/>
            <a:endParaRPr lang="en-US" sz="2000" dirty="0"/>
          </a:p>
          <a:p>
            <a:pPr fontAlgn="base"/>
            <a:r>
              <a:rPr lang="en-US" sz="2000" dirty="0"/>
              <a:t>In your group, discuss some of the questions below.</a:t>
            </a:r>
          </a:p>
          <a:p>
            <a:pPr fontAlgn="base"/>
            <a:endParaRPr lang="en-US" sz="2000" dirty="0"/>
          </a:p>
          <a:p>
            <a:pPr marL="342900" indent="-342900" fontAlgn="base">
              <a:buFont typeface="Arial" panose="020B0604020202020204" pitchFamily="34" charset="0"/>
              <a:buChar char="•"/>
            </a:pPr>
            <a:r>
              <a:rPr lang="en-US" sz="2000" dirty="0"/>
              <a:t>In what areas of your life is AI a reality? Is this positive or negative?</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In what other areas of human society is AI a reality?</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How do you think perceptions of AI may have changed over the last 30-40 years?</a:t>
            </a:r>
            <a:endParaRPr lang="en-GB" sz="2000" dirty="0"/>
          </a:p>
        </p:txBody>
      </p:sp>
      <p:sp>
        <p:nvSpPr>
          <p:cNvPr id="9" name="Rectangle 8"/>
          <p:cNvSpPr/>
          <p:nvPr/>
        </p:nvSpPr>
        <p:spPr>
          <a:xfrm>
            <a:off x="561727" y="1470315"/>
            <a:ext cx="10945217" cy="1015663"/>
          </a:xfrm>
          <a:prstGeom prst="rect">
            <a:avLst/>
          </a:prstGeom>
          <a:solidFill>
            <a:srgbClr val="FFFFD1"/>
          </a:solidFill>
          <a:ln>
            <a:solidFill>
              <a:schemeClr val="tx1"/>
            </a:solidFill>
            <a:prstDash val="dashDot"/>
          </a:ln>
        </p:spPr>
        <p:txBody>
          <a:bodyPr wrap="square" anchor="ctr">
            <a:spAutoFit/>
          </a:bodyPr>
          <a:lstStyle/>
          <a:p>
            <a:pPr fontAlgn="base">
              <a:spcAft>
                <a:spcPts val="0"/>
              </a:spcAft>
            </a:pPr>
            <a:r>
              <a:rPr lang="en-US" sz="2000" i="1" dirty="0">
                <a:latin typeface="Calibri" panose="020F0502020204030204" pitchFamily="34" charset="0"/>
                <a:ea typeface="Times New Roman" panose="02020603050405020304" pitchFamily="18" charset="0"/>
              </a:rPr>
              <a:t>“… public perceptions of AI are changing. And that’s not really surprising since society has quickly moved from a time when AI was conceptual, the realm of science fiction movies and mad scientists with white coats, to now, when it’s a reality.”</a:t>
            </a:r>
            <a:endParaRPr lang="en-GB"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92475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3376"/>
            <a:ext cx="12192000" cy="6854624"/>
            <a:chOff x="0" y="3376"/>
            <a:chExt cx="12192000" cy="6854624"/>
          </a:xfrm>
        </p:grpSpPr>
        <p:pic>
          <p:nvPicPr>
            <p:cNvPr id="6" name="Picture 5"/>
            <p:cNvPicPr>
              <a:picLocks noChangeAspect="1"/>
            </p:cNvPicPr>
            <p:nvPr/>
          </p:nvPicPr>
          <p:blipFill>
            <a:blip r:embed="rId2"/>
            <a:stretch>
              <a:fillRect/>
            </a:stretch>
          </p:blipFill>
          <p:spPr>
            <a:xfrm>
              <a:off x="0" y="3376"/>
              <a:ext cx="12192000" cy="6854624"/>
            </a:xfrm>
            <a:prstGeom prst="rect">
              <a:avLst/>
            </a:prstGeom>
          </p:spPr>
        </p:pic>
        <p:sp>
          <p:nvSpPr>
            <p:cNvPr id="4" name="Title 2"/>
            <p:cNvSpPr txBox="1">
              <a:spLocks/>
            </p:cNvSpPr>
            <p:nvPr/>
          </p:nvSpPr>
          <p:spPr>
            <a:xfrm>
              <a:off x="407368" y="548680"/>
              <a:ext cx="11377264" cy="5832648"/>
            </a:xfrm>
            <a:prstGeom prst="rect">
              <a:avLst/>
            </a:prstGeom>
            <a:solidFill>
              <a:srgbClr val="E5FBFF"/>
            </a:solidFill>
            <a:ln>
              <a:solidFill>
                <a:srgbClr val="E5FBFF"/>
              </a:solidFill>
            </a:ln>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6000" b="1" dirty="0">
                  <a:solidFill>
                    <a:srgbClr val="002060"/>
                  </a:solidFill>
                  <a:latin typeface="Calibri "/>
                </a:rPr>
                <a:t>Preparing for the lecture</a:t>
              </a:r>
            </a:p>
          </p:txBody>
        </p:sp>
      </p:grpSp>
      <p:pic>
        <p:nvPicPr>
          <p:cNvPr id="5" name="Picture 5" descr="UoN_Primary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764704"/>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46" name="Picture 2" descr="Copywriting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6520" y="544733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571017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352" y="1036355"/>
            <a:ext cx="10945216" cy="543493"/>
          </a:xfrm>
          <a:noFill/>
        </p:spPr>
        <p:txBody>
          <a:bodyPr>
            <a:normAutofit/>
          </a:bodyPr>
          <a:lstStyle/>
          <a:p>
            <a:pPr marL="0" indent="0">
              <a:buNone/>
            </a:pPr>
            <a:r>
              <a:rPr lang="en-US" sz="2000" dirty="0"/>
              <a:t>A. Check your answers to the homework task.</a:t>
            </a:r>
          </a:p>
        </p:txBody>
      </p:sp>
      <p:grpSp>
        <p:nvGrpSpPr>
          <p:cNvPr id="6" name="Group 2"/>
          <p:cNvGrpSpPr>
            <a:grpSpLocks/>
          </p:cNvGrpSpPr>
          <p:nvPr/>
        </p:nvGrpSpPr>
        <p:grpSpPr bwMode="auto">
          <a:xfrm>
            <a:off x="2567611" y="279885"/>
            <a:ext cx="8394408" cy="556827"/>
            <a:chOff x="103092947" y="106166598"/>
            <a:chExt cx="6998837" cy="556506"/>
          </a:xfrm>
        </p:grpSpPr>
        <p:sp>
          <p:nvSpPr>
            <p:cNvPr id="7" name="Text Box 3"/>
            <p:cNvSpPr txBox="1">
              <a:spLocks noChangeArrowheads="1"/>
            </p:cNvSpPr>
            <p:nvPr/>
          </p:nvSpPr>
          <p:spPr bwMode="auto">
            <a:xfrm>
              <a:off x="103121219" y="106166598"/>
              <a:ext cx="6970565"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 </a:t>
              </a:r>
              <a:r>
                <a:rPr lang="en-GB" altLang="en-US" sz="2400" dirty="0">
                  <a:solidFill>
                    <a:srgbClr val="000000"/>
                  </a:solidFill>
                  <a:latin typeface="Verdana" panose="020B0604030504040204" pitchFamily="34" charset="0"/>
                </a:rPr>
                <a:t>Vocabulary building (A)</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1424336223"/>
              </p:ext>
            </p:extLst>
          </p:nvPr>
        </p:nvGraphicFramePr>
        <p:xfrm>
          <a:off x="263352" y="1492767"/>
          <a:ext cx="11593288" cy="5241785"/>
        </p:xfrm>
        <a:graphic>
          <a:graphicData uri="http://schemas.openxmlformats.org/drawingml/2006/table">
            <a:tbl>
              <a:tblPr firstRow="1" firstCol="1" bandRow="1">
                <a:tableStyleId>{2D5ABB26-0587-4C30-8999-92F81FD0307C}</a:tableStyleId>
              </a:tblPr>
              <a:tblGrid>
                <a:gridCol w="432048">
                  <a:extLst>
                    <a:ext uri="{9D8B030D-6E8A-4147-A177-3AD203B41FA5}">
                      <a16:colId xmlns:a16="http://schemas.microsoft.com/office/drawing/2014/main" val="278111251"/>
                    </a:ext>
                  </a:extLst>
                </a:gridCol>
                <a:gridCol w="1728192">
                  <a:extLst>
                    <a:ext uri="{9D8B030D-6E8A-4147-A177-3AD203B41FA5}">
                      <a16:colId xmlns:a16="http://schemas.microsoft.com/office/drawing/2014/main" val="381236245"/>
                    </a:ext>
                  </a:extLst>
                </a:gridCol>
                <a:gridCol w="9433048">
                  <a:extLst>
                    <a:ext uri="{9D8B030D-6E8A-4147-A177-3AD203B41FA5}">
                      <a16:colId xmlns:a16="http://schemas.microsoft.com/office/drawing/2014/main" val="1226155727"/>
                    </a:ext>
                  </a:extLst>
                </a:gridCol>
              </a:tblGrid>
              <a:tr h="502920">
                <a:tc>
                  <a:txBody>
                    <a:bodyPr/>
                    <a:lstStyle/>
                    <a:p>
                      <a:pPr algn="ctr" fontAlgn="base">
                        <a:spcBef>
                          <a:spcPts val="600"/>
                        </a:spcBef>
                        <a:spcAft>
                          <a:spcPts val="600"/>
                        </a:spcAft>
                      </a:pPr>
                      <a:r>
                        <a:rPr lang="en-US" sz="1800" dirty="0">
                          <a:effectLst/>
                        </a:rPr>
                        <a:t>1</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concept</a:t>
                      </a:r>
                      <a:r>
                        <a:rPr lang="en-US" sz="1800" dirty="0">
                          <a:effectLst/>
                          <a:latin typeface="Calibri" panose="020F0502020204030204" pitchFamily="34" charset="0"/>
                          <a:ea typeface="DengXian"/>
                          <a:cs typeface="Times New Roman" panose="02020603050405020304" pitchFamily="18" charset="0"/>
                        </a:rPr>
                        <a:t> (n)</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a:effectLst/>
                          <a:latin typeface="Calibri" panose="020F0502020204030204" pitchFamily="34" charset="0"/>
                          <a:ea typeface="DengXian"/>
                          <a:cs typeface="Times New Roman" panose="02020603050405020304" pitchFamily="18" charset="0"/>
                        </a:rPr>
                        <a:t>A concept is the </a:t>
                      </a:r>
                      <a:r>
                        <a:rPr lang="en-US" sz="1800">
                          <a:effectLst/>
                          <a:latin typeface="Calibri" panose="020F0502020204030204" pitchFamily="34" charset="0"/>
                          <a:ea typeface="DengXian"/>
                          <a:cs typeface="Calibri" panose="020F0502020204030204" pitchFamily="34" charset="0"/>
                        </a:rPr>
                        <a:t>__________</a:t>
                      </a:r>
                      <a:r>
                        <a:rPr lang="en-US" sz="1800">
                          <a:effectLst/>
                          <a:latin typeface="Calibri" panose="020F0502020204030204" pitchFamily="34" charset="0"/>
                          <a:ea typeface="DengXian"/>
                          <a:cs typeface="Times New Roman" panose="02020603050405020304" pitchFamily="18" charset="0"/>
                        </a:rPr>
                        <a:t> </a:t>
                      </a:r>
                      <a:r>
                        <a:rPr lang="en-US" sz="1800">
                          <a:effectLst/>
                          <a:latin typeface="Calibri" panose="020F0502020204030204" pitchFamily="34" charset="0"/>
                          <a:ea typeface="DengXian"/>
                          <a:cs typeface="Calibri" panose="020F0502020204030204" pitchFamily="34" charset="0"/>
                        </a:rPr>
                        <a:t>__________</a:t>
                      </a:r>
                      <a:r>
                        <a:rPr lang="en-US" sz="1800">
                          <a:effectLst/>
                          <a:latin typeface="Calibri" panose="020F0502020204030204" pitchFamily="34" charset="0"/>
                          <a:ea typeface="DengXian"/>
                          <a:cs typeface="Times New Roman" panose="02020603050405020304" pitchFamily="18" charset="0"/>
                        </a:rPr>
                        <a:t> behind something.</a:t>
                      </a:r>
                      <a:endParaRPr lang="en-GB" sz="180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697503656"/>
                  </a:ext>
                </a:extLst>
              </a:tr>
              <a:tr h="502920">
                <a:tc>
                  <a:txBody>
                    <a:bodyPr/>
                    <a:lstStyle/>
                    <a:p>
                      <a:pPr algn="ctr" fontAlgn="base">
                        <a:spcBef>
                          <a:spcPts val="600"/>
                        </a:spcBef>
                        <a:spcAft>
                          <a:spcPts val="600"/>
                        </a:spcAft>
                      </a:pPr>
                      <a:r>
                        <a:rPr lang="en-US" sz="1800" dirty="0">
                          <a:effectLst/>
                        </a:rPr>
                        <a:t>2</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imagination</a:t>
                      </a:r>
                      <a:r>
                        <a:rPr lang="en-US" sz="1800" dirty="0">
                          <a:effectLst/>
                          <a:latin typeface="Calibri" panose="020F0502020204030204" pitchFamily="34" charset="0"/>
                          <a:ea typeface="DengXian"/>
                          <a:cs typeface="Times New Roman" panose="02020603050405020304" pitchFamily="18" charset="0"/>
                        </a:rPr>
                        <a:t> (n)</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Your imagination is the part of your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mind that allows for the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of possibilities and ideas.</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652381571"/>
                  </a:ext>
                </a:extLst>
              </a:tr>
              <a:tr h="502920">
                <a:tc>
                  <a:txBody>
                    <a:bodyPr/>
                    <a:lstStyle/>
                    <a:p>
                      <a:pPr algn="ctr" fontAlgn="base">
                        <a:spcBef>
                          <a:spcPts val="600"/>
                        </a:spcBef>
                        <a:spcAft>
                          <a:spcPts val="600"/>
                        </a:spcAft>
                      </a:pPr>
                      <a:r>
                        <a:rPr lang="en-US" sz="1800" dirty="0">
                          <a:effectLst/>
                        </a:rPr>
                        <a:t>3</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replicate</a:t>
                      </a:r>
                      <a:r>
                        <a:rPr lang="en-US" sz="1800" dirty="0">
                          <a:effectLst/>
                          <a:latin typeface="Calibri" panose="020F0502020204030204" pitchFamily="34" charset="0"/>
                          <a:ea typeface="DengXian"/>
                          <a:cs typeface="Times New Roman" panose="02020603050405020304" pitchFamily="18" charset="0"/>
                        </a:rPr>
                        <a:t> (v)</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To replicate something is to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something or make a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of it.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664171369"/>
                  </a:ext>
                </a:extLst>
              </a:tr>
              <a:tr h="644448">
                <a:tc>
                  <a:txBody>
                    <a:bodyPr/>
                    <a:lstStyle/>
                    <a:p>
                      <a:pPr algn="ctr" fontAlgn="base">
                        <a:spcBef>
                          <a:spcPts val="600"/>
                        </a:spcBef>
                        <a:spcAft>
                          <a:spcPts val="600"/>
                        </a:spcAft>
                      </a:pPr>
                      <a:r>
                        <a:rPr lang="en-US" sz="1800" dirty="0">
                          <a:effectLst/>
                        </a:rPr>
                        <a:t>4</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continuum</a:t>
                      </a:r>
                      <a:r>
                        <a:rPr lang="en-US" sz="1800" dirty="0">
                          <a:effectLst/>
                          <a:latin typeface="Calibri" panose="020F0502020204030204" pitchFamily="34" charset="0"/>
                          <a:ea typeface="DengXian"/>
                          <a:cs typeface="Times New Roman" panose="02020603050405020304" pitchFamily="18" charset="0"/>
                        </a:rPr>
                        <a:t> (n)</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If something is on a continuum, it is part of a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or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process rather than a separate element.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617478432"/>
                  </a:ext>
                </a:extLst>
              </a:tr>
              <a:tr h="502920">
                <a:tc>
                  <a:txBody>
                    <a:bodyPr/>
                    <a:lstStyle/>
                    <a:p>
                      <a:pPr algn="ctr" fontAlgn="base">
                        <a:spcBef>
                          <a:spcPts val="600"/>
                        </a:spcBef>
                        <a:spcAft>
                          <a:spcPts val="600"/>
                        </a:spcAft>
                      </a:pPr>
                      <a:r>
                        <a:rPr lang="en-US" sz="1800" dirty="0">
                          <a:effectLst/>
                        </a:rPr>
                        <a:t>5</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err="1">
                          <a:effectLst/>
                          <a:latin typeface="Calibri" panose="020F0502020204030204" pitchFamily="34" charset="0"/>
                          <a:ea typeface="DengXian"/>
                          <a:cs typeface="Times New Roman" panose="02020603050405020304" pitchFamily="18" charset="0"/>
                        </a:rPr>
                        <a:t>categorise</a:t>
                      </a:r>
                      <a:r>
                        <a:rPr lang="en-US" sz="1800" dirty="0">
                          <a:effectLst/>
                          <a:latin typeface="Calibri" panose="020F0502020204030204" pitchFamily="34" charset="0"/>
                          <a:ea typeface="DengXian"/>
                          <a:cs typeface="Times New Roman" panose="02020603050405020304" pitchFamily="18" charset="0"/>
                        </a:rPr>
                        <a:t> (v)</a:t>
                      </a: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To </a:t>
                      </a:r>
                      <a:r>
                        <a:rPr lang="en-US" sz="1800" dirty="0" err="1">
                          <a:effectLst/>
                          <a:latin typeface="Calibri" panose="020F0502020204030204" pitchFamily="34" charset="0"/>
                          <a:ea typeface="DengXian"/>
                          <a:cs typeface="Times New Roman" panose="02020603050405020304" pitchFamily="18" charset="0"/>
                        </a:rPr>
                        <a:t>categorise</a:t>
                      </a:r>
                      <a:r>
                        <a:rPr lang="en-US" sz="1800" dirty="0">
                          <a:effectLst/>
                          <a:latin typeface="Calibri" panose="020F0502020204030204" pitchFamily="34" charset="0"/>
                          <a:ea typeface="DengXian"/>
                          <a:cs typeface="Times New Roman" panose="02020603050405020304" pitchFamily="18" charset="0"/>
                        </a:rPr>
                        <a:t> items is to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them into specific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423279917"/>
                  </a:ext>
                </a:extLst>
              </a:tr>
              <a:tr h="502920">
                <a:tc>
                  <a:txBody>
                    <a:bodyPr/>
                    <a:lstStyle/>
                    <a:p>
                      <a:pPr algn="ctr" fontAlgn="base">
                        <a:spcBef>
                          <a:spcPts val="600"/>
                        </a:spcBef>
                        <a:spcAft>
                          <a:spcPts val="600"/>
                        </a:spcAft>
                      </a:pPr>
                      <a:r>
                        <a:rPr lang="en-US" sz="1800" dirty="0">
                          <a:effectLst/>
                        </a:rPr>
                        <a:t>6</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algorithm</a:t>
                      </a:r>
                      <a:r>
                        <a:rPr lang="en-US" sz="1800" dirty="0">
                          <a:effectLst/>
                          <a:latin typeface="Calibri" panose="020F0502020204030204" pitchFamily="34" charset="0"/>
                          <a:ea typeface="DengXian"/>
                          <a:cs typeface="Times New Roman" panose="02020603050405020304" pitchFamily="18" charset="0"/>
                        </a:rPr>
                        <a:t> (n)</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An algorithm is a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for solving a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problem involving multiple stages.</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472705126"/>
                  </a:ext>
                </a:extLst>
              </a:tr>
              <a:tr h="502920">
                <a:tc>
                  <a:txBody>
                    <a:bodyPr/>
                    <a:lstStyle/>
                    <a:p>
                      <a:pPr algn="ctr" fontAlgn="base">
                        <a:spcBef>
                          <a:spcPts val="600"/>
                        </a:spcBef>
                        <a:spcAft>
                          <a:spcPts val="600"/>
                        </a:spcAft>
                      </a:pPr>
                      <a:r>
                        <a:rPr lang="en-US" sz="1800" dirty="0">
                          <a:effectLst/>
                        </a:rPr>
                        <a:t>7</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archaic</a:t>
                      </a:r>
                      <a:r>
                        <a:rPr lang="en-US" sz="1800" dirty="0">
                          <a:effectLst/>
                          <a:latin typeface="Calibri" panose="020F0502020204030204" pitchFamily="34" charset="0"/>
                          <a:ea typeface="DengXian"/>
                          <a:cs typeface="Times New Roman" panose="02020603050405020304" pitchFamily="18" charset="0"/>
                        </a:rPr>
                        <a:t> (</a:t>
                      </a:r>
                      <a:r>
                        <a:rPr lang="en-US" sz="1800" dirty="0" err="1">
                          <a:effectLst/>
                          <a:latin typeface="Calibri" panose="020F0502020204030204" pitchFamily="34" charset="0"/>
                          <a:ea typeface="DengXian"/>
                          <a:cs typeface="Times New Roman" panose="02020603050405020304" pitchFamily="18" charset="0"/>
                        </a:rPr>
                        <a:t>adj</a:t>
                      </a:r>
                      <a:r>
                        <a:rPr lang="en-US" sz="1800" dirty="0">
                          <a:effectLst/>
                          <a:latin typeface="Calibri" panose="020F0502020204030204" pitchFamily="34" charset="0"/>
                          <a:ea typeface="DengXian"/>
                          <a:cs typeface="Times New Roman" panose="02020603050405020304" pitchFamily="18" charset="0"/>
                        </a:rPr>
                        <a: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If something is archaic then it is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or less effective than a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alternative.</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494817578"/>
                  </a:ext>
                </a:extLst>
              </a:tr>
              <a:tr h="502920">
                <a:tc>
                  <a:txBody>
                    <a:bodyPr/>
                    <a:lstStyle/>
                    <a:p>
                      <a:pPr algn="ctr" fontAlgn="base">
                        <a:spcBef>
                          <a:spcPts val="600"/>
                        </a:spcBef>
                        <a:spcAft>
                          <a:spcPts val="600"/>
                        </a:spcAft>
                      </a:pPr>
                      <a:r>
                        <a:rPr lang="en-US" sz="1800" dirty="0">
                          <a:effectLst/>
                        </a:rPr>
                        <a:t>8</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neuroscience</a:t>
                      </a:r>
                      <a:r>
                        <a:rPr lang="en-US" sz="1800" dirty="0">
                          <a:effectLst/>
                          <a:latin typeface="Calibri" panose="020F0502020204030204" pitchFamily="34" charset="0"/>
                          <a:ea typeface="DengXian"/>
                          <a:cs typeface="Times New Roman" panose="02020603050405020304" pitchFamily="18" charset="0"/>
                        </a:rPr>
                        <a:t> (n)</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Neuroscience is the field of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relating to the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784806476"/>
                  </a:ext>
                </a:extLst>
              </a:tr>
              <a:tr h="502920">
                <a:tc>
                  <a:txBody>
                    <a:bodyPr/>
                    <a:lstStyle/>
                    <a:p>
                      <a:pPr algn="ctr" fontAlgn="base">
                        <a:spcBef>
                          <a:spcPts val="600"/>
                        </a:spcBef>
                        <a:spcAft>
                          <a:spcPts val="600"/>
                        </a:spcAft>
                      </a:pPr>
                      <a:r>
                        <a:rPr lang="en-US" sz="1800" dirty="0">
                          <a:effectLst/>
                        </a:rPr>
                        <a:t>9</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perception</a:t>
                      </a:r>
                      <a:r>
                        <a:rPr lang="en-US" sz="1800" dirty="0">
                          <a:effectLst/>
                          <a:latin typeface="Calibri" panose="020F0502020204030204" pitchFamily="34" charset="0"/>
                          <a:ea typeface="DengXian"/>
                          <a:cs typeface="Times New Roman" panose="02020603050405020304" pitchFamily="18" charset="0"/>
                        </a:rPr>
                        <a:t> (n)</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A perception is the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that someone has of something or the way they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it.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105405661"/>
                  </a:ext>
                </a:extLst>
              </a:tr>
              <a:tr h="502920">
                <a:tc>
                  <a:txBody>
                    <a:bodyPr/>
                    <a:lstStyle/>
                    <a:p>
                      <a:pPr algn="ctr" fontAlgn="base">
                        <a:spcBef>
                          <a:spcPts val="600"/>
                        </a:spcBef>
                        <a:spcAft>
                          <a:spcPts val="600"/>
                        </a:spcAft>
                      </a:pPr>
                      <a:r>
                        <a:rPr lang="en-US" sz="1800" dirty="0">
                          <a:effectLst/>
                        </a:rPr>
                        <a:t>10</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b="1" dirty="0">
                          <a:effectLst/>
                          <a:latin typeface="Calibri" panose="020F0502020204030204" pitchFamily="34" charset="0"/>
                          <a:ea typeface="DengXian"/>
                          <a:cs typeface="Times New Roman" panose="02020603050405020304" pitchFamily="18" charset="0"/>
                        </a:rPr>
                        <a:t>zeitgeist</a:t>
                      </a:r>
                      <a:r>
                        <a:rPr lang="en-US" sz="1800" dirty="0">
                          <a:effectLst/>
                          <a:latin typeface="Calibri" panose="020F0502020204030204" pitchFamily="34" charset="0"/>
                          <a:ea typeface="DengXian"/>
                          <a:cs typeface="Times New Roman" panose="02020603050405020304" pitchFamily="18" charset="0"/>
                        </a:rPr>
                        <a:t> (n)</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nSpc>
                          <a:spcPct val="107000"/>
                        </a:lnSpc>
                        <a:spcAft>
                          <a:spcPts val="0"/>
                        </a:spcAft>
                      </a:pPr>
                      <a:r>
                        <a:rPr lang="en-US" sz="1800" dirty="0">
                          <a:effectLst/>
                          <a:latin typeface="Calibri" panose="020F0502020204030204" pitchFamily="34" charset="0"/>
                          <a:ea typeface="DengXian"/>
                          <a:cs typeface="Times New Roman" panose="02020603050405020304" pitchFamily="18" charset="0"/>
                        </a:rPr>
                        <a:t>A zeitgeist is the intellectual and moral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 of a particular time </a:t>
                      </a:r>
                      <a:r>
                        <a:rPr lang="en-US" sz="1800" dirty="0">
                          <a:effectLst/>
                          <a:latin typeface="Calibri" panose="020F0502020204030204" pitchFamily="34" charset="0"/>
                          <a:ea typeface="DengXian"/>
                          <a:cs typeface="Calibri" panose="020F0502020204030204" pitchFamily="34" charset="0"/>
                        </a:rPr>
                        <a:t>__________</a:t>
                      </a:r>
                      <a:r>
                        <a:rPr lang="en-US" sz="1800" dirty="0">
                          <a:effectLst/>
                          <a:latin typeface="Calibri" panose="020F0502020204030204" pitchFamily="34" charset="0"/>
                          <a:ea typeface="DengXian"/>
                          <a:cs typeface="Times New Roman" panose="02020603050405020304" pitchFamily="18" charset="0"/>
                        </a:rPr>
                        <a:t>.</a:t>
                      </a:r>
                      <a:endParaRPr lang="en-GB" sz="1800" dirty="0">
                        <a:effectLst/>
                        <a:latin typeface="Calibri" panose="020F0502020204030204" pitchFamily="34" charset="0"/>
                        <a:ea typeface="DengXian"/>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4144263077"/>
                  </a:ext>
                </a:extLst>
              </a:tr>
            </a:tbl>
          </a:graphicData>
        </a:graphic>
      </p:graphicFrame>
      <p:sp>
        <p:nvSpPr>
          <p:cNvPr id="22" name="Rectangle 21"/>
          <p:cNvSpPr/>
          <p:nvPr/>
        </p:nvSpPr>
        <p:spPr>
          <a:xfrm>
            <a:off x="2450724" y="1542015"/>
            <a:ext cx="8190148" cy="369332"/>
          </a:xfrm>
          <a:prstGeom prst="rect">
            <a:avLst/>
          </a:prstGeom>
          <a:solidFill>
            <a:srgbClr val="EFFFEB"/>
          </a:solidFill>
        </p:spPr>
        <p:txBody>
          <a:bodyPr wrap="square">
            <a:spAutoFit/>
          </a:bodyPr>
          <a:lstStyle/>
          <a:p>
            <a:r>
              <a:rPr lang="en-US" dirty="0"/>
              <a:t>A concept is the </a:t>
            </a:r>
            <a:r>
              <a:rPr lang="en-US" u="sng" dirty="0"/>
              <a:t>underlying</a:t>
            </a:r>
            <a:r>
              <a:rPr lang="en-US" b="1" dirty="0"/>
              <a:t> </a:t>
            </a:r>
            <a:r>
              <a:rPr lang="en-US" u="sng" dirty="0"/>
              <a:t>idea</a:t>
            </a:r>
            <a:r>
              <a:rPr lang="en-US" dirty="0"/>
              <a:t> behind something.</a:t>
            </a:r>
            <a:endParaRPr lang="en-GB" dirty="0"/>
          </a:p>
        </p:txBody>
      </p:sp>
      <p:sp>
        <p:nvSpPr>
          <p:cNvPr id="18" name="Rectangle 17"/>
          <p:cNvSpPr/>
          <p:nvPr/>
        </p:nvSpPr>
        <p:spPr>
          <a:xfrm>
            <a:off x="2438694" y="2010906"/>
            <a:ext cx="9261900" cy="553998"/>
          </a:xfrm>
          <a:prstGeom prst="rect">
            <a:avLst/>
          </a:prstGeom>
          <a:solidFill>
            <a:srgbClr val="EFFFEB"/>
          </a:solidFill>
        </p:spPr>
        <p:txBody>
          <a:bodyPr wrap="square" lIns="91440" tIns="0" rIns="0" bIns="0">
            <a:spAutoFit/>
          </a:bodyPr>
          <a:lstStyle/>
          <a:p>
            <a:r>
              <a:rPr lang="en-US" dirty="0"/>
              <a:t>Your imagination is the part of your </a:t>
            </a:r>
            <a:r>
              <a:rPr lang="en-US" u="sng" dirty="0"/>
              <a:t>conscious</a:t>
            </a:r>
            <a:r>
              <a:rPr lang="en-US" dirty="0"/>
              <a:t> mind that allows for the </a:t>
            </a:r>
            <a:r>
              <a:rPr lang="en-US" u="sng" dirty="0"/>
              <a:t>creation</a:t>
            </a:r>
            <a:r>
              <a:rPr lang="en-US" dirty="0"/>
              <a:t> of possibilities and ideas.</a:t>
            </a:r>
            <a:endParaRPr lang="en-GB" dirty="0"/>
          </a:p>
        </p:txBody>
      </p:sp>
      <p:sp>
        <p:nvSpPr>
          <p:cNvPr id="19" name="Rectangle 18"/>
          <p:cNvSpPr/>
          <p:nvPr/>
        </p:nvSpPr>
        <p:spPr>
          <a:xfrm>
            <a:off x="2449484" y="2638555"/>
            <a:ext cx="8190148" cy="369332"/>
          </a:xfrm>
          <a:prstGeom prst="rect">
            <a:avLst/>
          </a:prstGeom>
          <a:solidFill>
            <a:srgbClr val="EFFFEB"/>
          </a:solidFill>
        </p:spPr>
        <p:txBody>
          <a:bodyPr wrap="square">
            <a:spAutoFit/>
          </a:bodyPr>
          <a:lstStyle/>
          <a:p>
            <a:r>
              <a:rPr lang="en-US" dirty="0"/>
              <a:t>To replicate something is to </a:t>
            </a:r>
            <a:r>
              <a:rPr lang="en-US" u="sng" dirty="0"/>
              <a:t>reproduce</a:t>
            </a:r>
            <a:r>
              <a:rPr lang="en-US" dirty="0"/>
              <a:t> something or make a </a:t>
            </a:r>
            <a:r>
              <a:rPr lang="en-US" u="sng" dirty="0"/>
              <a:t>copy</a:t>
            </a:r>
            <a:r>
              <a:rPr lang="en-US" dirty="0"/>
              <a:t> of it.</a:t>
            </a:r>
            <a:endParaRPr lang="en-GB" dirty="0"/>
          </a:p>
        </p:txBody>
      </p:sp>
      <p:sp>
        <p:nvSpPr>
          <p:cNvPr id="21" name="Rectangle 20"/>
          <p:cNvSpPr/>
          <p:nvPr/>
        </p:nvSpPr>
        <p:spPr>
          <a:xfrm>
            <a:off x="2438694" y="3113936"/>
            <a:ext cx="9261900" cy="553998"/>
          </a:xfrm>
          <a:prstGeom prst="rect">
            <a:avLst/>
          </a:prstGeom>
          <a:solidFill>
            <a:srgbClr val="EFFFEB"/>
          </a:solidFill>
        </p:spPr>
        <p:txBody>
          <a:bodyPr wrap="square" lIns="91440" tIns="0" rIns="0" bIns="0">
            <a:spAutoFit/>
          </a:bodyPr>
          <a:lstStyle/>
          <a:p>
            <a:r>
              <a:rPr lang="en-US" dirty="0"/>
              <a:t>If something is on a continuum, it is part of a </a:t>
            </a:r>
            <a:r>
              <a:rPr lang="en-US" u="sng" dirty="0"/>
              <a:t>gradual</a:t>
            </a:r>
            <a:r>
              <a:rPr lang="en-US" dirty="0"/>
              <a:t> or </a:t>
            </a:r>
            <a:r>
              <a:rPr lang="en-US" u="sng" dirty="0"/>
              <a:t>ongoing</a:t>
            </a:r>
            <a:r>
              <a:rPr lang="en-US" dirty="0"/>
              <a:t> process rather than a separate element.</a:t>
            </a:r>
            <a:endParaRPr lang="en-GB" dirty="0"/>
          </a:p>
        </p:txBody>
      </p:sp>
      <p:sp>
        <p:nvSpPr>
          <p:cNvPr id="31" name="Rectangle 30"/>
          <p:cNvSpPr/>
          <p:nvPr/>
        </p:nvSpPr>
        <p:spPr>
          <a:xfrm>
            <a:off x="2472652" y="3835124"/>
            <a:ext cx="8190148" cy="369332"/>
          </a:xfrm>
          <a:prstGeom prst="rect">
            <a:avLst/>
          </a:prstGeom>
          <a:solidFill>
            <a:srgbClr val="EFFFEB"/>
          </a:solidFill>
        </p:spPr>
        <p:txBody>
          <a:bodyPr wrap="square">
            <a:spAutoFit/>
          </a:bodyPr>
          <a:lstStyle/>
          <a:p>
            <a:r>
              <a:rPr lang="en-US" dirty="0"/>
              <a:t>To </a:t>
            </a:r>
            <a:r>
              <a:rPr lang="en-US" dirty="0" err="1"/>
              <a:t>categorise</a:t>
            </a:r>
            <a:r>
              <a:rPr lang="en-US" dirty="0"/>
              <a:t> items is to </a:t>
            </a:r>
            <a:r>
              <a:rPr lang="en-US" u="sng" dirty="0"/>
              <a:t>divide</a:t>
            </a:r>
            <a:r>
              <a:rPr lang="en-US" dirty="0"/>
              <a:t> them into specific </a:t>
            </a:r>
            <a:r>
              <a:rPr lang="en-US" u="sng" dirty="0"/>
              <a:t>groups</a:t>
            </a:r>
            <a:r>
              <a:rPr lang="en-US" dirty="0"/>
              <a:t>.</a:t>
            </a:r>
            <a:endParaRPr lang="en-GB" dirty="0"/>
          </a:p>
        </p:txBody>
      </p:sp>
      <p:sp>
        <p:nvSpPr>
          <p:cNvPr id="33" name="Rectangle 32"/>
          <p:cNvSpPr/>
          <p:nvPr/>
        </p:nvSpPr>
        <p:spPr>
          <a:xfrm>
            <a:off x="2472652" y="4355501"/>
            <a:ext cx="9261900" cy="276999"/>
          </a:xfrm>
          <a:prstGeom prst="rect">
            <a:avLst/>
          </a:prstGeom>
          <a:solidFill>
            <a:srgbClr val="EFFFEB"/>
          </a:solidFill>
        </p:spPr>
        <p:txBody>
          <a:bodyPr wrap="square" lIns="91440" tIns="0" rIns="0" bIns="0">
            <a:spAutoFit/>
          </a:bodyPr>
          <a:lstStyle/>
          <a:p>
            <a:r>
              <a:rPr lang="en-US" dirty="0"/>
              <a:t>An algorithm is a </a:t>
            </a:r>
            <a:r>
              <a:rPr lang="en-US" u="sng" dirty="0"/>
              <a:t>calculation</a:t>
            </a:r>
            <a:r>
              <a:rPr lang="en-US" dirty="0"/>
              <a:t> for solving a </a:t>
            </a:r>
            <a:r>
              <a:rPr lang="en-US" u="sng" dirty="0"/>
              <a:t>mathematical</a:t>
            </a:r>
            <a:r>
              <a:rPr lang="en-US" dirty="0"/>
              <a:t> problem involving multiple stages.</a:t>
            </a:r>
            <a:endParaRPr lang="en-GB" dirty="0"/>
          </a:p>
        </p:txBody>
      </p:sp>
      <p:sp>
        <p:nvSpPr>
          <p:cNvPr id="34" name="Rectangle 33"/>
          <p:cNvSpPr/>
          <p:nvPr/>
        </p:nvSpPr>
        <p:spPr>
          <a:xfrm>
            <a:off x="2449484" y="4833573"/>
            <a:ext cx="9261900" cy="276999"/>
          </a:xfrm>
          <a:prstGeom prst="rect">
            <a:avLst/>
          </a:prstGeom>
          <a:solidFill>
            <a:srgbClr val="EFFFEB"/>
          </a:solidFill>
        </p:spPr>
        <p:txBody>
          <a:bodyPr wrap="square" lIns="91440" tIns="0" rIns="0" bIns="0">
            <a:spAutoFit/>
          </a:bodyPr>
          <a:lstStyle/>
          <a:p>
            <a:r>
              <a:rPr lang="en-US" dirty="0"/>
              <a:t>If something is archaic then it is </a:t>
            </a:r>
            <a:r>
              <a:rPr lang="en-US" u="sng" dirty="0"/>
              <a:t>outdated</a:t>
            </a:r>
            <a:r>
              <a:rPr lang="en-US" dirty="0"/>
              <a:t> or less effective than a </a:t>
            </a:r>
            <a:r>
              <a:rPr lang="en-US" u="sng" dirty="0"/>
              <a:t>modern</a:t>
            </a:r>
            <a:r>
              <a:rPr lang="en-US" dirty="0"/>
              <a:t> alternative.</a:t>
            </a:r>
            <a:endParaRPr lang="en-GB" dirty="0"/>
          </a:p>
        </p:txBody>
      </p:sp>
      <p:sp>
        <p:nvSpPr>
          <p:cNvPr id="35" name="Rectangle 34"/>
          <p:cNvSpPr/>
          <p:nvPr/>
        </p:nvSpPr>
        <p:spPr>
          <a:xfrm>
            <a:off x="2438694" y="5331536"/>
            <a:ext cx="9261900" cy="276999"/>
          </a:xfrm>
          <a:prstGeom prst="rect">
            <a:avLst/>
          </a:prstGeom>
          <a:solidFill>
            <a:srgbClr val="EFFFEB"/>
          </a:solidFill>
        </p:spPr>
        <p:txBody>
          <a:bodyPr wrap="square" lIns="91440" tIns="0" rIns="0" bIns="0">
            <a:spAutoFit/>
          </a:bodyPr>
          <a:lstStyle/>
          <a:p>
            <a:r>
              <a:rPr lang="en-US" dirty="0"/>
              <a:t>Neuroscience is the field of </a:t>
            </a:r>
            <a:r>
              <a:rPr lang="en-US" u="sng" dirty="0"/>
              <a:t>study</a:t>
            </a:r>
            <a:r>
              <a:rPr lang="en-US" dirty="0"/>
              <a:t> relating to the </a:t>
            </a:r>
            <a:r>
              <a:rPr lang="en-US" u="sng" dirty="0"/>
              <a:t>brain</a:t>
            </a:r>
            <a:r>
              <a:rPr lang="en-US" dirty="0"/>
              <a:t>.</a:t>
            </a:r>
            <a:endParaRPr lang="en-GB" dirty="0"/>
          </a:p>
        </p:txBody>
      </p:sp>
      <p:sp>
        <p:nvSpPr>
          <p:cNvPr id="36" name="Rectangle 35"/>
          <p:cNvSpPr/>
          <p:nvPr/>
        </p:nvSpPr>
        <p:spPr>
          <a:xfrm>
            <a:off x="2472652" y="5842072"/>
            <a:ext cx="9261900" cy="276999"/>
          </a:xfrm>
          <a:prstGeom prst="rect">
            <a:avLst/>
          </a:prstGeom>
          <a:solidFill>
            <a:srgbClr val="EFFFEB"/>
          </a:solidFill>
        </p:spPr>
        <p:txBody>
          <a:bodyPr wrap="square" lIns="91440" tIns="0" rIns="0" bIns="0">
            <a:spAutoFit/>
          </a:bodyPr>
          <a:lstStyle/>
          <a:p>
            <a:r>
              <a:rPr lang="en-US" dirty="0"/>
              <a:t>A perception is the </a:t>
            </a:r>
            <a:r>
              <a:rPr lang="en-US" u="sng" dirty="0"/>
              <a:t>view</a:t>
            </a:r>
            <a:r>
              <a:rPr lang="en-US" dirty="0"/>
              <a:t> that someone has of something or the way they </a:t>
            </a:r>
            <a:r>
              <a:rPr lang="en-US" u="sng" dirty="0"/>
              <a:t>understand</a:t>
            </a:r>
            <a:r>
              <a:rPr lang="en-US" dirty="0"/>
              <a:t> it.</a:t>
            </a:r>
            <a:endParaRPr lang="en-GB" dirty="0"/>
          </a:p>
        </p:txBody>
      </p:sp>
      <p:sp>
        <p:nvSpPr>
          <p:cNvPr id="37" name="Rectangle 36"/>
          <p:cNvSpPr/>
          <p:nvPr/>
        </p:nvSpPr>
        <p:spPr>
          <a:xfrm>
            <a:off x="2456132" y="6327462"/>
            <a:ext cx="9261900" cy="276999"/>
          </a:xfrm>
          <a:prstGeom prst="rect">
            <a:avLst/>
          </a:prstGeom>
          <a:solidFill>
            <a:srgbClr val="EFFFEB"/>
          </a:solidFill>
        </p:spPr>
        <p:txBody>
          <a:bodyPr wrap="square" lIns="91440" tIns="0" rIns="0" bIns="0">
            <a:spAutoFit/>
          </a:bodyPr>
          <a:lstStyle/>
          <a:p>
            <a:r>
              <a:rPr lang="en-US" dirty="0"/>
              <a:t>A zeitgeist is the intellectual and moral </a:t>
            </a:r>
            <a:r>
              <a:rPr lang="en-US" u="sng" dirty="0"/>
              <a:t>feeling</a:t>
            </a:r>
            <a:r>
              <a:rPr lang="en-US" dirty="0"/>
              <a:t> of a particular time </a:t>
            </a:r>
            <a:r>
              <a:rPr lang="en-US" u="sng" dirty="0"/>
              <a:t>period</a:t>
            </a:r>
            <a:r>
              <a:rPr lang="en-US" dirty="0"/>
              <a:t>.</a:t>
            </a:r>
            <a:endParaRPr lang="en-GB" dirty="0"/>
          </a:p>
        </p:txBody>
      </p:sp>
      <p:pic>
        <p:nvPicPr>
          <p:cNvPr id="4" name="Lesson 10.1 Vocabulary 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0994" y="516026"/>
            <a:ext cx="609600" cy="609600"/>
          </a:xfrm>
          <a:prstGeom prst="rect">
            <a:avLst/>
          </a:prstGeom>
        </p:spPr>
      </p:pic>
      <p:pic>
        <p:nvPicPr>
          <p:cNvPr id="5" name="Picture 6" descr="Book Generic Mixed icon">
            <a:extLst>
              <a:ext uri="{FF2B5EF4-FFF2-40B4-BE49-F238E27FC236}">
                <a16:creationId xmlns:a16="http://schemas.microsoft.com/office/drawing/2014/main" id="{1234BC3E-F4B2-C724-765F-C5163B4472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67786" y="5491963"/>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53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4"/>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111107" fill="hold"/>
                                        <p:tgtEl>
                                          <p:spTgt spid="4"/>
                                        </p:tgtEl>
                                      </p:cBhvr>
                                    </p:cmd>
                                  </p:childTnLst>
                                </p:cTn>
                              </p:par>
                            </p:childTnLst>
                          </p:cTn>
                        </p:par>
                      </p:childTnLst>
                    </p:cTn>
                  </p:par>
                </p:childTnLst>
              </p:cTn>
              <p:nextCondLst>
                <p:cond evt="onClick" delay="0">
                  <p:tgtEl>
                    <p:spTgt spid="4"/>
                  </p:tgtEl>
                </p:cond>
              </p:nextCondLst>
            </p:seq>
            <p:audio>
              <p:cMediaNode vol="80000">
                <p:cTn id="48" fill="hold" display="0">
                  <p:stCondLst>
                    <p:cond delay="indefinite"/>
                  </p:stCondLst>
                  <p:endCondLst>
                    <p:cond evt="onStopAudio" delay="0">
                      <p:tgtEl>
                        <p:sldTgt/>
                      </p:tgtEl>
                    </p:cond>
                  </p:endCondLst>
                </p:cTn>
                <p:tgtEl>
                  <p:spTgt spid="4"/>
                </p:tgtEl>
              </p:cMediaNode>
            </p:audio>
          </p:childTnLst>
        </p:cTn>
      </p:par>
    </p:tnLst>
    <p:bldLst>
      <p:bldP spid="22" grpId="0" animBg="1"/>
      <p:bldP spid="18" grpId="0" animBg="1"/>
      <p:bldP spid="19" grpId="0" animBg="1"/>
      <p:bldP spid="21" grpId="0" animBg="1"/>
      <p:bldP spid="31" grpId="0" animBg="1"/>
      <p:bldP spid="33" grpId="0" animBg="1"/>
      <p:bldP spid="34" grpId="0" animBg="1"/>
      <p:bldP spid="35" grpId="0" animBg="1"/>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413" y="1061327"/>
            <a:ext cx="11012019" cy="855505"/>
          </a:xfrm>
          <a:noFill/>
        </p:spPr>
        <p:txBody>
          <a:bodyPr>
            <a:normAutofit/>
          </a:bodyPr>
          <a:lstStyle/>
          <a:p>
            <a:pPr marL="0" indent="0">
              <a:buNone/>
            </a:pPr>
            <a:r>
              <a:rPr lang="en-US" sz="1800" dirty="0"/>
              <a:t>B. Check your answers to the homework task.</a:t>
            </a:r>
          </a:p>
          <a:p>
            <a:pPr marL="0" indent="0" fontAlgn="base">
              <a:buNone/>
            </a:pPr>
            <a:r>
              <a:rPr lang="en-US" sz="1800" dirty="0"/>
              <a:t>C. Then, read the sentences out loud and see if your partner agrees or disagrees with each statement. </a:t>
            </a:r>
            <a:endParaRPr lang="en-GB" sz="1800" dirty="0"/>
          </a:p>
        </p:txBody>
      </p:sp>
      <p:grpSp>
        <p:nvGrpSpPr>
          <p:cNvPr id="6" name="Group 2"/>
          <p:cNvGrpSpPr>
            <a:grpSpLocks/>
          </p:cNvGrpSpPr>
          <p:nvPr/>
        </p:nvGrpSpPr>
        <p:grpSpPr bwMode="auto">
          <a:xfrm>
            <a:off x="2567606" y="279885"/>
            <a:ext cx="8784978" cy="556827"/>
            <a:chOff x="103092947" y="106166598"/>
            <a:chExt cx="6844180" cy="556506"/>
          </a:xfrm>
        </p:grpSpPr>
        <p:sp>
          <p:nvSpPr>
            <p:cNvPr id="7" name="Text Box 3"/>
            <p:cNvSpPr txBox="1">
              <a:spLocks noChangeArrowheads="1"/>
            </p:cNvSpPr>
            <p:nvPr/>
          </p:nvSpPr>
          <p:spPr bwMode="auto">
            <a:xfrm>
              <a:off x="103121219" y="106166598"/>
              <a:ext cx="6815908"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 </a:t>
              </a:r>
              <a:r>
                <a:rPr lang="en-GB" altLang="en-US" sz="2400" dirty="0">
                  <a:solidFill>
                    <a:srgbClr val="000000"/>
                  </a:solidFill>
                  <a:latin typeface="Verdana" panose="020B0604030504040204" pitchFamily="34" charset="0"/>
                </a:rPr>
                <a:t>Vocabulary building (B-C)</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aphicFrame>
        <p:nvGraphicFramePr>
          <p:cNvPr id="18" name="Table 17"/>
          <p:cNvGraphicFramePr>
            <a:graphicFrameLocks noGrp="1"/>
          </p:cNvGraphicFramePr>
          <p:nvPr>
            <p:extLst>
              <p:ext uri="{D42A27DB-BD31-4B8C-83A1-F6EECF244321}">
                <p14:modId xmlns:p14="http://schemas.microsoft.com/office/powerpoint/2010/main" val="2100677935"/>
              </p:ext>
            </p:extLst>
          </p:nvPr>
        </p:nvGraphicFramePr>
        <p:xfrm>
          <a:off x="491789" y="1410267"/>
          <a:ext cx="11432235" cy="5158878"/>
        </p:xfrm>
        <a:graphic>
          <a:graphicData uri="http://schemas.openxmlformats.org/drawingml/2006/table">
            <a:tbl>
              <a:tblPr firstRow="1" firstCol="1" bandRow="1">
                <a:tableStyleId>{2D5ABB26-0587-4C30-8999-92F81FD0307C}</a:tableStyleId>
              </a:tblPr>
              <a:tblGrid>
                <a:gridCol w="585112">
                  <a:extLst>
                    <a:ext uri="{9D8B030D-6E8A-4147-A177-3AD203B41FA5}">
                      <a16:colId xmlns:a16="http://schemas.microsoft.com/office/drawing/2014/main" val="278111251"/>
                    </a:ext>
                  </a:extLst>
                </a:gridCol>
                <a:gridCol w="9289511">
                  <a:extLst>
                    <a:ext uri="{9D8B030D-6E8A-4147-A177-3AD203B41FA5}">
                      <a16:colId xmlns:a16="http://schemas.microsoft.com/office/drawing/2014/main" val="381236245"/>
                    </a:ext>
                  </a:extLst>
                </a:gridCol>
                <a:gridCol w="1557612">
                  <a:extLst>
                    <a:ext uri="{9D8B030D-6E8A-4147-A177-3AD203B41FA5}">
                      <a16:colId xmlns:a16="http://schemas.microsoft.com/office/drawing/2014/main" val="1226155727"/>
                    </a:ext>
                  </a:extLst>
                </a:gridCol>
              </a:tblGrid>
              <a:tr h="440574">
                <a:tc>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fontAlgn="base">
                        <a:spcBef>
                          <a:spcPts val="0"/>
                        </a:spcBef>
                        <a:spcAft>
                          <a:spcPts val="0"/>
                        </a:spcAft>
                      </a:pPr>
                      <a:r>
                        <a:rPr lang="en-US" sz="1400" dirty="0">
                          <a:effectLst/>
                          <a:latin typeface="Calibri "/>
                          <a:ea typeface="Times New Roman" panose="02020603050405020304" pitchFamily="18" charset="0"/>
                          <a:cs typeface="Times New Roman" panose="02020603050405020304" pitchFamily="18" charset="0"/>
                        </a:rPr>
                        <a:t>Partner response</a:t>
                      </a:r>
                    </a:p>
                    <a:p>
                      <a:pPr algn="ctr" fontAlgn="base">
                        <a:spcBef>
                          <a:spcPts val="0"/>
                        </a:spcBef>
                        <a:spcAft>
                          <a:spcPts val="0"/>
                        </a:spcAft>
                      </a:pPr>
                      <a:r>
                        <a:rPr lang="en-US" sz="1400" dirty="0">
                          <a:effectLst/>
                          <a:latin typeface="Calibri "/>
                          <a:ea typeface="Times New Roman" panose="02020603050405020304" pitchFamily="18" charset="0"/>
                          <a:cs typeface="Times New Roman" panose="02020603050405020304" pitchFamily="18" charset="0"/>
                        </a:rPr>
                        <a:t>(agree</a:t>
                      </a:r>
                      <a:r>
                        <a:rPr lang="en-US" sz="1400" baseline="0" dirty="0">
                          <a:effectLst/>
                          <a:latin typeface="Calibri "/>
                          <a:ea typeface="Times New Roman" panose="02020603050405020304" pitchFamily="18" charset="0"/>
                          <a:cs typeface="Times New Roman" panose="02020603050405020304" pitchFamily="18" charset="0"/>
                        </a:rPr>
                        <a:t> / disagree</a:t>
                      </a:r>
                      <a:r>
                        <a:rPr lang="en-US" sz="1400" dirty="0">
                          <a:effectLst/>
                          <a:latin typeface="Calibri "/>
                          <a:ea typeface="Times New Roman" panose="02020603050405020304" pitchFamily="18" charset="0"/>
                          <a:cs typeface="Times New Roman" panose="02020603050405020304" pitchFamily="18" charset="0"/>
                        </a:rPr>
                        <a:t>)</a:t>
                      </a:r>
                      <a:endParaRPr lang="en-GB" sz="14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697503656"/>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1</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marL="0" marR="0" lvl="0" indent="0" algn="l" defTabSz="914400" rtl="0" eaLnBrk="1" fontAlgn="base" latinLnBrk="0" hangingPunct="1">
                        <a:lnSpc>
                          <a:spcPct val="100000"/>
                        </a:lnSpc>
                        <a:spcBef>
                          <a:spcPts val="600"/>
                        </a:spcBef>
                        <a:spcAft>
                          <a:spcPts val="600"/>
                        </a:spcAft>
                        <a:buClrTx/>
                        <a:buSzTx/>
                        <a:buFontTx/>
                        <a:buNone/>
                        <a:tabLst/>
                        <a:defRPr/>
                      </a:pPr>
                      <a:r>
                        <a:rPr lang="en-US" sz="1800" kern="1200" dirty="0">
                          <a:solidFill>
                            <a:schemeClr val="tx1"/>
                          </a:solidFill>
                          <a:effectLst/>
                          <a:latin typeface="+mn-lt"/>
                          <a:ea typeface="+mn-ea"/>
                          <a:cs typeface="+mn-cs"/>
                        </a:rPr>
                        <a:t>A robot (</a:t>
                      </a:r>
                      <a:r>
                        <a:rPr lang="en-US" sz="1800" u="sng" kern="1200" dirty="0">
                          <a:solidFill>
                            <a:schemeClr val="tx1"/>
                          </a:solidFill>
                          <a:effectLst/>
                          <a:latin typeface="+mn-lt"/>
                          <a:ea typeface="+mn-ea"/>
                          <a:cs typeface="+mn-cs"/>
                        </a:rPr>
                        <a:t>its / cannot / imagination / use</a:t>
                      </a:r>
                      <a:r>
                        <a:rPr lang="en-US" sz="1800" kern="1200" dirty="0">
                          <a:solidFill>
                            <a:schemeClr val="tx1"/>
                          </a:solidFill>
                          <a:effectLst/>
                          <a:latin typeface="+mn-lt"/>
                          <a:ea typeface="+mn-ea"/>
                          <a:cs typeface="+mn-cs"/>
                        </a:rPr>
                        <a:t>) to provide creative solutions to problems.</a:t>
                      </a:r>
                      <a:endParaRPr lang="en-GB" sz="1800" kern="1200" dirty="0">
                        <a:solidFill>
                          <a:schemeClr val="tx1"/>
                        </a:solidFill>
                        <a:effectLst/>
                        <a:latin typeface="+mn-lt"/>
                        <a:ea typeface="+mn-ea"/>
                        <a:cs typeface="+mn-cs"/>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652381571"/>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A robot </a:t>
                      </a:r>
                      <a:r>
                        <a:rPr lang="en-US" sz="1800" b="1" u="sng" kern="1200" dirty="0">
                          <a:solidFill>
                            <a:schemeClr val="tx1"/>
                          </a:solidFill>
                          <a:effectLst/>
                          <a:latin typeface="+mn-lt"/>
                          <a:ea typeface="+mn-ea"/>
                          <a:cs typeface="+mn-cs"/>
                        </a:rPr>
                        <a:t>cannot use its imagination</a:t>
                      </a:r>
                      <a:r>
                        <a:rPr lang="en-US" sz="1800" kern="1200" dirty="0">
                          <a:solidFill>
                            <a:schemeClr val="tx1"/>
                          </a:solidFill>
                          <a:effectLst/>
                          <a:latin typeface="+mn-lt"/>
                          <a:ea typeface="+mn-ea"/>
                          <a:cs typeface="+mn-cs"/>
                        </a:rPr>
                        <a:t> to provide creative solutions to problems.</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664171369"/>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2</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marL="0" marR="0" lvl="0" indent="0" algn="l" defTabSz="914400" rtl="0" eaLnBrk="1" fontAlgn="base" latinLnBrk="0" hangingPunct="1">
                        <a:lnSpc>
                          <a:spcPct val="100000"/>
                        </a:lnSpc>
                        <a:spcBef>
                          <a:spcPts val="600"/>
                        </a:spcBef>
                        <a:spcAft>
                          <a:spcPts val="600"/>
                        </a:spcAft>
                        <a:buClrTx/>
                        <a:buSzTx/>
                        <a:buFontTx/>
                        <a:buNone/>
                        <a:tabLst/>
                        <a:defRPr/>
                      </a:pPr>
                      <a:r>
                        <a:rPr lang="en-US" sz="1800" kern="1200" dirty="0">
                          <a:solidFill>
                            <a:schemeClr val="tx1"/>
                          </a:solidFill>
                          <a:effectLst/>
                          <a:latin typeface="+mn-lt"/>
                          <a:ea typeface="+mn-ea"/>
                          <a:cs typeface="+mn-cs"/>
                        </a:rPr>
                        <a:t>(</a:t>
                      </a:r>
                      <a:r>
                        <a:rPr lang="en-US" sz="1800" u="sng" kern="1200" dirty="0">
                          <a:solidFill>
                            <a:schemeClr val="tx1"/>
                          </a:solidFill>
                          <a:effectLst/>
                          <a:latin typeface="+mn-lt"/>
                          <a:ea typeface="+mn-ea"/>
                          <a:cs typeface="+mn-cs"/>
                        </a:rPr>
                        <a:t>that / perception / is / general / a / There</a:t>
                      </a:r>
                      <a:r>
                        <a:rPr lang="en-US" sz="1800" kern="1200" dirty="0">
                          <a:solidFill>
                            <a:schemeClr val="tx1"/>
                          </a:solidFill>
                          <a:effectLst/>
                          <a:latin typeface="+mn-lt"/>
                          <a:ea typeface="+mn-ea"/>
                          <a:cs typeface="+mn-cs"/>
                        </a:rPr>
                        <a:t>) driverless cars are dangerous and unnecessary.</a:t>
                      </a:r>
                      <a:endParaRPr lang="en-GB" sz="1800" kern="1200" dirty="0">
                        <a:solidFill>
                          <a:schemeClr val="tx1"/>
                        </a:solidFill>
                        <a:effectLst/>
                        <a:latin typeface="+mn-lt"/>
                        <a:ea typeface="+mn-ea"/>
                        <a:cs typeface="+mn-cs"/>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617478432"/>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b="1" u="sng" kern="1200" dirty="0">
                          <a:solidFill>
                            <a:schemeClr val="tx1"/>
                          </a:solidFill>
                          <a:effectLst/>
                          <a:latin typeface="+mn-lt"/>
                          <a:ea typeface="+mn-ea"/>
                          <a:cs typeface="+mn-cs"/>
                        </a:rPr>
                        <a:t>There is a general perception that</a:t>
                      </a:r>
                      <a:r>
                        <a:rPr lang="en-US" sz="1800" u="sng" kern="1200" dirty="0">
                          <a:solidFill>
                            <a:schemeClr val="tx1"/>
                          </a:solidFill>
                          <a:effectLst/>
                          <a:latin typeface="+mn-lt"/>
                          <a:ea typeface="+mn-ea"/>
                          <a:cs typeface="+mn-cs"/>
                        </a:rPr>
                        <a:t> </a:t>
                      </a:r>
                      <a:r>
                        <a:rPr lang="en-US" sz="1800" kern="1200" dirty="0">
                          <a:solidFill>
                            <a:schemeClr val="tx1"/>
                          </a:solidFill>
                          <a:effectLst/>
                          <a:latin typeface="+mn-lt"/>
                          <a:ea typeface="+mn-ea"/>
                          <a:cs typeface="+mn-cs"/>
                        </a:rPr>
                        <a:t>driverless cars are dangerous and unnecessary.</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423279917"/>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3</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marL="0" marR="0" lvl="0" indent="0" algn="l" defTabSz="914400" rtl="0" eaLnBrk="1" fontAlgn="base" latinLnBrk="0" hangingPunct="1">
                        <a:lnSpc>
                          <a:spcPct val="100000"/>
                        </a:lnSpc>
                        <a:spcBef>
                          <a:spcPts val="600"/>
                        </a:spcBef>
                        <a:spcAft>
                          <a:spcPts val="600"/>
                        </a:spcAft>
                        <a:buClrTx/>
                        <a:buSzTx/>
                        <a:buFontTx/>
                        <a:buNone/>
                        <a:tabLst/>
                        <a:defRPr/>
                      </a:pPr>
                      <a:r>
                        <a:rPr lang="en-US" sz="1800" kern="1200" dirty="0">
                          <a:solidFill>
                            <a:schemeClr val="tx1"/>
                          </a:solidFill>
                          <a:effectLst/>
                          <a:latin typeface="+mn-lt"/>
                          <a:ea typeface="+mn-ea"/>
                          <a:cs typeface="+mn-cs"/>
                        </a:rPr>
                        <a:t>Robots will never (</a:t>
                      </a:r>
                      <a:r>
                        <a:rPr lang="en-US" sz="1800" u="sng" kern="1200" dirty="0">
                          <a:solidFill>
                            <a:schemeClr val="tx1"/>
                          </a:solidFill>
                          <a:effectLst/>
                          <a:latin typeface="+mn-lt"/>
                          <a:ea typeface="+mn-ea"/>
                          <a:cs typeface="+mn-cs"/>
                        </a:rPr>
                        <a:t>care / to / be / replicate / the / able</a:t>
                      </a:r>
                      <a:r>
                        <a:rPr lang="en-US" sz="1800" kern="1200" dirty="0">
                          <a:solidFill>
                            <a:schemeClr val="tx1"/>
                          </a:solidFill>
                          <a:effectLst/>
                          <a:latin typeface="+mn-lt"/>
                          <a:ea typeface="+mn-ea"/>
                          <a:cs typeface="+mn-cs"/>
                        </a:rPr>
                        <a:t>) given by humans in hospitals.</a:t>
                      </a:r>
                      <a:endParaRPr lang="en-GB" sz="1800" kern="1200" dirty="0">
                        <a:solidFill>
                          <a:schemeClr val="tx1"/>
                        </a:solidFill>
                        <a:effectLst/>
                        <a:latin typeface="+mn-lt"/>
                        <a:ea typeface="+mn-ea"/>
                        <a:cs typeface="+mn-cs"/>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472705126"/>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Robots will </a:t>
                      </a:r>
                      <a:r>
                        <a:rPr lang="en-US" sz="1800" b="1" u="sng" kern="1200" dirty="0">
                          <a:solidFill>
                            <a:schemeClr val="tx1"/>
                          </a:solidFill>
                          <a:effectLst/>
                          <a:latin typeface="+mn-lt"/>
                          <a:ea typeface="+mn-ea"/>
                          <a:cs typeface="+mn-cs"/>
                        </a:rPr>
                        <a:t>never be able to replicate the care</a:t>
                      </a:r>
                      <a:r>
                        <a:rPr lang="en-US" sz="1800" u="none" kern="1200" dirty="0">
                          <a:solidFill>
                            <a:schemeClr val="tx1"/>
                          </a:solidFill>
                          <a:effectLst/>
                          <a:latin typeface="+mn-lt"/>
                          <a:ea typeface="+mn-ea"/>
                          <a:cs typeface="+mn-cs"/>
                        </a:rPr>
                        <a:t> </a:t>
                      </a:r>
                      <a:r>
                        <a:rPr lang="en-US" sz="1800" kern="1200" dirty="0">
                          <a:solidFill>
                            <a:schemeClr val="tx1"/>
                          </a:solidFill>
                          <a:effectLst/>
                          <a:latin typeface="+mn-lt"/>
                          <a:ea typeface="+mn-ea"/>
                          <a:cs typeface="+mn-cs"/>
                        </a:rPr>
                        <a:t>given by human beings in hospitals.</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494817578"/>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4</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marL="0" marR="0" lvl="0" indent="0" algn="l" defTabSz="914400" rtl="0" eaLnBrk="1" fontAlgn="base" latinLnBrk="0" hangingPunct="1">
                        <a:lnSpc>
                          <a:spcPct val="100000"/>
                        </a:lnSpc>
                        <a:spcBef>
                          <a:spcPts val="600"/>
                        </a:spcBef>
                        <a:spcAft>
                          <a:spcPts val="600"/>
                        </a:spcAft>
                        <a:buClrTx/>
                        <a:buSzTx/>
                        <a:buFontTx/>
                        <a:buNone/>
                        <a:tabLst/>
                        <a:defRPr/>
                      </a:pPr>
                      <a:r>
                        <a:rPr lang="en-US" sz="1800" kern="1200" dirty="0">
                          <a:solidFill>
                            <a:schemeClr val="tx1"/>
                          </a:solidFill>
                          <a:effectLst/>
                          <a:latin typeface="+mn-lt"/>
                          <a:ea typeface="+mn-ea"/>
                          <a:cs typeface="+mn-cs"/>
                        </a:rPr>
                        <a:t>When it comes to AI, (</a:t>
                      </a:r>
                      <a:r>
                        <a:rPr lang="en-US" sz="1800" u="sng" kern="1200" dirty="0">
                          <a:solidFill>
                            <a:schemeClr val="tx1"/>
                          </a:solidFill>
                          <a:effectLst/>
                          <a:latin typeface="+mn-lt"/>
                          <a:ea typeface="+mn-ea"/>
                          <a:cs typeface="+mn-cs"/>
                        </a:rPr>
                        <a:t>current / one / is / the / zeitgeist</a:t>
                      </a:r>
                      <a:r>
                        <a:rPr lang="en-US" sz="1800" kern="1200" dirty="0">
                          <a:solidFill>
                            <a:schemeClr val="tx1"/>
                          </a:solidFill>
                          <a:effectLst/>
                          <a:latin typeface="+mn-lt"/>
                          <a:ea typeface="+mn-ea"/>
                          <a:cs typeface="+mn-cs"/>
                        </a:rPr>
                        <a:t>) of great optimism for the future.</a:t>
                      </a:r>
                      <a:endParaRPr lang="en-GB" sz="1800" kern="1200" dirty="0">
                        <a:solidFill>
                          <a:schemeClr val="tx1"/>
                        </a:solidFill>
                        <a:effectLst/>
                        <a:latin typeface="+mn-lt"/>
                        <a:ea typeface="+mn-ea"/>
                        <a:cs typeface="+mn-cs"/>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784806476"/>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When it comes to AI, </a:t>
                      </a:r>
                      <a:r>
                        <a:rPr lang="en-US" sz="1800" b="1" u="sng" kern="1200" dirty="0">
                          <a:solidFill>
                            <a:schemeClr val="tx1"/>
                          </a:solidFill>
                          <a:effectLst/>
                          <a:latin typeface="+mn-lt"/>
                          <a:ea typeface="+mn-ea"/>
                          <a:cs typeface="+mn-cs"/>
                        </a:rPr>
                        <a:t>the current zeitgeist is one</a:t>
                      </a:r>
                      <a:r>
                        <a:rPr lang="en-US" sz="1800" kern="1200" dirty="0">
                          <a:solidFill>
                            <a:schemeClr val="tx1"/>
                          </a:solidFill>
                          <a:effectLst/>
                          <a:latin typeface="+mn-lt"/>
                          <a:ea typeface="+mn-ea"/>
                          <a:cs typeface="+mn-cs"/>
                        </a:rPr>
                        <a:t> of great optimism for the future.</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105405661"/>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5</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marL="0" marR="0" lvl="0" indent="0" algn="l" defTabSz="914400" rtl="0" eaLnBrk="1" fontAlgn="base" latinLnBrk="0" hangingPunct="1">
                        <a:lnSpc>
                          <a:spcPct val="100000"/>
                        </a:lnSpc>
                        <a:spcBef>
                          <a:spcPts val="600"/>
                        </a:spcBef>
                        <a:spcAft>
                          <a:spcPts val="600"/>
                        </a:spcAft>
                        <a:buClrTx/>
                        <a:buSzTx/>
                        <a:buFontTx/>
                        <a:buNone/>
                        <a:tabLst/>
                        <a:defRPr/>
                      </a:pPr>
                      <a:r>
                        <a:rPr lang="en-US" sz="1800" kern="1200" dirty="0">
                          <a:solidFill>
                            <a:schemeClr val="tx1"/>
                          </a:solidFill>
                          <a:effectLst/>
                          <a:latin typeface="+mn-lt"/>
                          <a:ea typeface="+mn-ea"/>
                          <a:cs typeface="+mn-cs"/>
                        </a:rPr>
                        <a:t>A ‘smart home’ (</a:t>
                      </a:r>
                      <a:r>
                        <a:rPr lang="en-US" sz="1800" u="sng" kern="1200" dirty="0">
                          <a:solidFill>
                            <a:schemeClr val="tx1"/>
                          </a:solidFill>
                          <a:effectLst/>
                          <a:latin typeface="+mn-lt"/>
                          <a:ea typeface="+mn-ea"/>
                          <a:cs typeface="+mn-cs"/>
                        </a:rPr>
                        <a:t>for / concept / can / difficult / a / be</a:t>
                      </a:r>
                      <a:r>
                        <a:rPr lang="en-US" sz="1800" kern="1200" dirty="0">
                          <a:solidFill>
                            <a:schemeClr val="tx1"/>
                          </a:solidFill>
                          <a:effectLst/>
                          <a:latin typeface="+mn-lt"/>
                          <a:ea typeface="+mn-ea"/>
                          <a:cs typeface="+mn-cs"/>
                        </a:rPr>
                        <a:t>) older people to understand.</a:t>
                      </a:r>
                      <a:endParaRPr lang="en-GB" sz="1800" kern="1200" dirty="0">
                        <a:solidFill>
                          <a:schemeClr val="tx1"/>
                        </a:solidFill>
                        <a:effectLst/>
                        <a:latin typeface="+mn-lt"/>
                        <a:ea typeface="+mn-ea"/>
                        <a:cs typeface="+mn-cs"/>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4144263077"/>
                  </a:ext>
                </a:extLst>
              </a:tr>
              <a:tr h="393192">
                <a:tc vMerge="1">
                  <a:txBody>
                    <a:bodyPr/>
                    <a:lstStyle/>
                    <a:p>
                      <a:pPr algn="ctr"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A ‘smart home’ </a:t>
                      </a:r>
                      <a:r>
                        <a:rPr lang="en-US" sz="1800" b="1" u="sng" kern="1200" dirty="0">
                          <a:solidFill>
                            <a:schemeClr val="tx1"/>
                          </a:solidFill>
                          <a:effectLst/>
                          <a:latin typeface="+mn-lt"/>
                          <a:ea typeface="+mn-ea"/>
                          <a:cs typeface="+mn-cs"/>
                        </a:rPr>
                        <a:t>can be a difficult concept for</a:t>
                      </a:r>
                      <a:r>
                        <a:rPr lang="en-US" sz="1800" kern="1200" dirty="0">
                          <a:solidFill>
                            <a:schemeClr val="tx1"/>
                          </a:solidFill>
                          <a:effectLst/>
                          <a:latin typeface="+mn-lt"/>
                          <a:ea typeface="+mn-ea"/>
                          <a:cs typeface="+mn-cs"/>
                        </a:rPr>
                        <a:t> older people to understand.</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2842474012"/>
                  </a:ext>
                </a:extLst>
              </a:tr>
              <a:tr h="393192">
                <a:tc rowSpan="2">
                  <a:txBody>
                    <a:bodyPr/>
                    <a:lstStyle/>
                    <a:p>
                      <a:pPr algn="ctr" fontAlgn="base">
                        <a:spcBef>
                          <a:spcPts val="600"/>
                        </a:spcBef>
                        <a:spcAft>
                          <a:spcPts val="600"/>
                        </a:spcAft>
                      </a:pPr>
                      <a:r>
                        <a:rPr lang="en-US" sz="1800" dirty="0">
                          <a:effectLst/>
                          <a:latin typeface="Calibri "/>
                          <a:ea typeface="Times New Roman" panose="02020603050405020304" pitchFamily="18" charset="0"/>
                          <a:cs typeface="Times New Roman" panose="02020603050405020304" pitchFamily="18" charset="0"/>
                        </a:rPr>
                        <a:t>6</a:t>
                      </a: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marL="0" marR="0" lvl="0" indent="0" algn="l" defTabSz="914400" rtl="0" eaLnBrk="1" fontAlgn="base" latinLnBrk="0" hangingPunct="1">
                        <a:lnSpc>
                          <a:spcPct val="100000"/>
                        </a:lnSpc>
                        <a:spcBef>
                          <a:spcPts val="600"/>
                        </a:spcBef>
                        <a:spcAft>
                          <a:spcPts val="600"/>
                        </a:spcAft>
                        <a:buClrTx/>
                        <a:buSzTx/>
                        <a:buFontTx/>
                        <a:buNone/>
                        <a:tabLst/>
                        <a:defRPr/>
                      </a:pPr>
                      <a:r>
                        <a:rPr lang="en-US" sz="1800" kern="1200" dirty="0">
                          <a:solidFill>
                            <a:schemeClr val="tx1"/>
                          </a:solidFill>
                          <a:effectLst/>
                          <a:latin typeface="+mn-lt"/>
                          <a:ea typeface="+mn-ea"/>
                          <a:cs typeface="+mn-cs"/>
                        </a:rPr>
                        <a:t>AI</a:t>
                      </a:r>
                      <a:r>
                        <a:rPr lang="en-US" sz="1800" kern="1200" baseline="0" dirty="0">
                          <a:solidFill>
                            <a:schemeClr val="tx1"/>
                          </a:solidFill>
                          <a:effectLst/>
                          <a:latin typeface="+mn-lt"/>
                          <a:ea typeface="+mn-ea"/>
                          <a:cs typeface="+mn-cs"/>
                        </a:rPr>
                        <a:t> may</a:t>
                      </a:r>
                      <a:r>
                        <a:rPr lang="en-US" sz="1800" kern="1200" dirty="0">
                          <a:solidFill>
                            <a:schemeClr val="tx1"/>
                          </a:solidFill>
                          <a:effectLst/>
                          <a:latin typeface="+mn-lt"/>
                          <a:ea typeface="+mn-ea"/>
                          <a:cs typeface="+mn-cs"/>
                        </a:rPr>
                        <a:t> soon be able to read our minds and (</a:t>
                      </a:r>
                      <a:r>
                        <a:rPr lang="en-US" sz="1800" u="sng" kern="1200" dirty="0">
                          <a:solidFill>
                            <a:schemeClr val="tx1"/>
                          </a:solidFill>
                          <a:effectLst/>
                          <a:latin typeface="+mn-lt"/>
                          <a:ea typeface="+mn-ea"/>
                          <a:cs typeface="+mn-cs"/>
                        </a:rPr>
                        <a:t>thoughts / us / to / our / </a:t>
                      </a:r>
                      <a:r>
                        <a:rPr lang="en-US" sz="1800" u="sng" kern="1200" dirty="0" err="1">
                          <a:solidFill>
                            <a:schemeClr val="tx1"/>
                          </a:solidFill>
                          <a:effectLst/>
                          <a:latin typeface="+mn-lt"/>
                          <a:ea typeface="+mn-ea"/>
                          <a:cs typeface="+mn-cs"/>
                        </a:rPr>
                        <a:t>categorise</a:t>
                      </a:r>
                      <a:r>
                        <a:rPr lang="en-US" sz="1800" u="sng" kern="1200" dirty="0">
                          <a:solidFill>
                            <a:schemeClr val="tx1"/>
                          </a:solidFill>
                          <a:effectLst/>
                          <a:latin typeface="+mn-lt"/>
                          <a:ea typeface="+mn-ea"/>
                          <a:cs typeface="+mn-cs"/>
                        </a:rPr>
                        <a:t> / according</a:t>
                      </a:r>
                      <a:r>
                        <a:rPr lang="en-US" sz="1800" kern="1200" dirty="0">
                          <a:solidFill>
                            <a:schemeClr val="tx1"/>
                          </a:solidFill>
                          <a:effectLst/>
                          <a:latin typeface="+mn-lt"/>
                          <a:ea typeface="+mn-ea"/>
                          <a:cs typeface="+mn-cs"/>
                        </a:rPr>
                        <a:t>).</a:t>
                      </a:r>
                      <a:endParaRPr lang="en-GB" sz="1800" kern="1200" dirty="0">
                        <a:solidFill>
                          <a:schemeClr val="tx1"/>
                        </a:solidFill>
                        <a:effectLst/>
                        <a:latin typeface="+mn-lt"/>
                        <a:ea typeface="+mn-ea"/>
                        <a:cs typeface="+mn-cs"/>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rowSpan="2">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190437081"/>
                  </a:ext>
                </a:extLst>
              </a:tr>
              <a:tr h="393192">
                <a:tc vMerge="1">
                  <a:txBody>
                    <a:bodyPr/>
                    <a:lstStyle/>
                    <a:p>
                      <a:pPr algn="ctr" fontAlgn="base">
                        <a:spcBef>
                          <a:spcPts val="600"/>
                        </a:spcBef>
                        <a:spcAft>
                          <a:spcPts val="600"/>
                        </a:spcAft>
                      </a:pPr>
                      <a:endParaRPr lang="en-GB" sz="1800" dirty="0">
                        <a:effectLst/>
                        <a:latin typeface="Calibri "/>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a:txBody>
                    <a:bodyPr/>
                    <a:lstStyle/>
                    <a:p>
                      <a:pPr algn="l" fontAlgn="base">
                        <a:spcBef>
                          <a:spcPts val="600"/>
                        </a:spcBef>
                        <a:spcAft>
                          <a:spcPts val="600"/>
                        </a:spcAft>
                      </a:pPr>
                      <a:r>
                        <a:rPr lang="en-US" sz="1800" kern="1200" dirty="0">
                          <a:solidFill>
                            <a:schemeClr val="tx1"/>
                          </a:solidFill>
                          <a:effectLst/>
                          <a:latin typeface="+mn-lt"/>
                          <a:ea typeface="+mn-ea"/>
                          <a:cs typeface="+mn-cs"/>
                        </a:rPr>
                        <a:t>AI may soon be able to read our minds and </a:t>
                      </a:r>
                      <a:r>
                        <a:rPr lang="en-US" sz="1800" b="1" u="sng" kern="1200" dirty="0" err="1">
                          <a:solidFill>
                            <a:schemeClr val="tx1"/>
                          </a:solidFill>
                          <a:effectLst/>
                          <a:latin typeface="+mn-lt"/>
                          <a:ea typeface="+mn-ea"/>
                          <a:cs typeface="+mn-cs"/>
                        </a:rPr>
                        <a:t>categorise</a:t>
                      </a:r>
                      <a:r>
                        <a:rPr lang="en-US" sz="1800" b="1" u="sng" kern="1200" dirty="0">
                          <a:solidFill>
                            <a:schemeClr val="tx1"/>
                          </a:solidFill>
                          <a:effectLst/>
                          <a:latin typeface="+mn-lt"/>
                          <a:ea typeface="+mn-ea"/>
                          <a:cs typeface="+mn-cs"/>
                        </a:rPr>
                        <a:t> us according to our thoughts</a:t>
                      </a:r>
                      <a:r>
                        <a:rPr lang="en-US" sz="1800" kern="1200" dirty="0">
                          <a:solidFill>
                            <a:schemeClr val="tx1"/>
                          </a:solidFill>
                          <a:effectLst/>
                          <a:latin typeface="+mn-lt"/>
                          <a:ea typeface="+mn-ea"/>
                          <a:cs typeface="+mn-cs"/>
                        </a:rPr>
                        <a:t>.</a:t>
                      </a:r>
                      <a:endParaRPr lang="en-GB" sz="1800" dirty="0">
                        <a:effectLst/>
                        <a:latin typeface="+mn-lt"/>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D1"/>
                    </a:solidFill>
                  </a:tcPr>
                </a:tc>
                <a:tc vMerge="1">
                  <a:txBody>
                    <a:bodyPr/>
                    <a:lstStyle/>
                    <a:p>
                      <a:pPr algn="l" fontAlgn="base">
                        <a:spcBef>
                          <a:spcPts val="600"/>
                        </a:spcBef>
                        <a:spcAft>
                          <a:spcPts val="600"/>
                        </a:spcAft>
                      </a:pP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FFFEB"/>
                    </a:solidFill>
                  </a:tcPr>
                </a:tc>
                <a:extLst>
                  <a:ext uri="{0D108BD9-81ED-4DB2-BD59-A6C34878D82A}">
                    <a16:rowId xmlns:a16="http://schemas.microsoft.com/office/drawing/2014/main" val="3851143561"/>
                  </a:ext>
                </a:extLst>
              </a:tr>
            </a:tbl>
          </a:graphicData>
        </a:graphic>
      </p:graphicFrame>
      <p:sp>
        <p:nvSpPr>
          <p:cNvPr id="19" name="Rectangle 18"/>
          <p:cNvSpPr/>
          <p:nvPr/>
        </p:nvSpPr>
        <p:spPr>
          <a:xfrm>
            <a:off x="1135454" y="2346960"/>
            <a:ext cx="8190148" cy="246221"/>
          </a:xfrm>
          <a:prstGeom prst="rect">
            <a:avLst/>
          </a:prstGeom>
          <a:solidFill>
            <a:srgbClr val="FFFFD1"/>
          </a:solidFill>
        </p:spPr>
        <p:txBody>
          <a:bodyPr wrap="square">
            <a:spAutoFit/>
          </a:bodyPr>
          <a:lstStyle/>
          <a:p>
            <a:endParaRPr lang="en-GB" sz="1000" dirty="0"/>
          </a:p>
        </p:txBody>
      </p:sp>
      <p:sp>
        <p:nvSpPr>
          <p:cNvPr id="20" name="Rectangle 19"/>
          <p:cNvSpPr/>
          <p:nvPr/>
        </p:nvSpPr>
        <p:spPr>
          <a:xfrm>
            <a:off x="1117328" y="3139048"/>
            <a:ext cx="8190148" cy="246221"/>
          </a:xfrm>
          <a:prstGeom prst="rect">
            <a:avLst/>
          </a:prstGeom>
          <a:solidFill>
            <a:srgbClr val="FFFFD1"/>
          </a:solidFill>
        </p:spPr>
        <p:txBody>
          <a:bodyPr wrap="square">
            <a:spAutoFit/>
          </a:bodyPr>
          <a:lstStyle/>
          <a:p>
            <a:endParaRPr lang="en-GB" sz="1000" dirty="0"/>
          </a:p>
        </p:txBody>
      </p:sp>
      <p:sp>
        <p:nvSpPr>
          <p:cNvPr id="21" name="Rectangle 20"/>
          <p:cNvSpPr/>
          <p:nvPr/>
        </p:nvSpPr>
        <p:spPr>
          <a:xfrm>
            <a:off x="1130518" y="3895487"/>
            <a:ext cx="8190148" cy="246221"/>
          </a:xfrm>
          <a:prstGeom prst="rect">
            <a:avLst/>
          </a:prstGeom>
          <a:solidFill>
            <a:srgbClr val="FFFFD1"/>
          </a:solidFill>
        </p:spPr>
        <p:txBody>
          <a:bodyPr wrap="square">
            <a:spAutoFit/>
          </a:bodyPr>
          <a:lstStyle/>
          <a:p>
            <a:endParaRPr lang="en-GB" sz="1000" dirty="0"/>
          </a:p>
        </p:txBody>
      </p:sp>
      <p:sp>
        <p:nvSpPr>
          <p:cNvPr id="22" name="Rectangle 21"/>
          <p:cNvSpPr/>
          <p:nvPr/>
        </p:nvSpPr>
        <p:spPr>
          <a:xfrm>
            <a:off x="1135454" y="4694947"/>
            <a:ext cx="8190148" cy="246221"/>
          </a:xfrm>
          <a:prstGeom prst="rect">
            <a:avLst/>
          </a:prstGeom>
          <a:solidFill>
            <a:srgbClr val="FFFFD1"/>
          </a:solidFill>
        </p:spPr>
        <p:txBody>
          <a:bodyPr wrap="square">
            <a:spAutoFit/>
          </a:bodyPr>
          <a:lstStyle/>
          <a:p>
            <a:endParaRPr lang="en-GB" sz="1000" dirty="0"/>
          </a:p>
        </p:txBody>
      </p:sp>
      <p:sp>
        <p:nvSpPr>
          <p:cNvPr id="23" name="Rectangle 22"/>
          <p:cNvSpPr/>
          <p:nvPr/>
        </p:nvSpPr>
        <p:spPr>
          <a:xfrm>
            <a:off x="1160459" y="5464657"/>
            <a:ext cx="8190148" cy="246221"/>
          </a:xfrm>
          <a:prstGeom prst="rect">
            <a:avLst/>
          </a:prstGeom>
          <a:solidFill>
            <a:srgbClr val="FFFFD1"/>
          </a:solidFill>
        </p:spPr>
        <p:txBody>
          <a:bodyPr wrap="square">
            <a:spAutoFit/>
          </a:bodyPr>
          <a:lstStyle/>
          <a:p>
            <a:endParaRPr lang="en-GB" sz="1000" dirty="0"/>
          </a:p>
        </p:txBody>
      </p:sp>
      <p:sp>
        <p:nvSpPr>
          <p:cNvPr id="24" name="Rectangle 23"/>
          <p:cNvSpPr/>
          <p:nvPr/>
        </p:nvSpPr>
        <p:spPr>
          <a:xfrm>
            <a:off x="1148591" y="6264117"/>
            <a:ext cx="8190148" cy="246221"/>
          </a:xfrm>
          <a:prstGeom prst="rect">
            <a:avLst/>
          </a:prstGeom>
          <a:solidFill>
            <a:srgbClr val="FFFFD1"/>
          </a:solidFill>
        </p:spPr>
        <p:txBody>
          <a:bodyPr wrap="square">
            <a:spAutoFit/>
          </a:bodyPr>
          <a:lstStyle/>
          <a:p>
            <a:endParaRPr lang="en-GB" sz="1000" dirty="0"/>
          </a:p>
        </p:txBody>
      </p:sp>
      <p:pic>
        <p:nvPicPr>
          <p:cNvPr id="2" name="Picture 6" descr="Book Generic Mixed icon">
            <a:extLst>
              <a:ext uri="{FF2B5EF4-FFF2-40B4-BE49-F238E27FC236}">
                <a16:creationId xmlns:a16="http://schemas.microsoft.com/office/drawing/2014/main" id="{66B5BE10-A29C-8878-2CF0-1D53C6977A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4020" y="5678696"/>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2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44" y="1124812"/>
            <a:ext cx="11809311" cy="5616556"/>
          </a:xfrm>
          <a:solidFill>
            <a:srgbClr val="C7EBE2"/>
          </a:solidFill>
          <a:ln>
            <a:solidFill>
              <a:schemeClr val="tx1"/>
            </a:solidFill>
            <a:prstDash val="dash"/>
          </a:ln>
        </p:spPr>
        <p:txBody>
          <a:bodyPr>
            <a:noAutofit/>
          </a:bodyPr>
          <a:lstStyle/>
          <a:p>
            <a:pPr marL="0" indent="0" algn="ctr">
              <a:buNone/>
            </a:pPr>
            <a:r>
              <a:rPr lang="en-US" sz="2000" b="1" dirty="0"/>
              <a:t>Lecturer’s Stance</a:t>
            </a:r>
            <a:endParaRPr lang="en-GB" sz="2000" dirty="0"/>
          </a:p>
          <a:p>
            <a:pPr marL="0" indent="0">
              <a:lnSpc>
                <a:spcPct val="100000"/>
              </a:lnSpc>
              <a:spcBef>
                <a:spcPts val="0"/>
              </a:spcBef>
              <a:buNone/>
            </a:pPr>
            <a:r>
              <a:rPr lang="en-US" sz="1800" dirty="0"/>
              <a:t>In order to really understand a topic, it is important to remember that a speaker will have their own </a:t>
            </a:r>
            <a:r>
              <a:rPr lang="en-US" sz="1800" b="1" dirty="0"/>
              <a:t>viewpoint and attitudes </a:t>
            </a:r>
            <a:r>
              <a:rPr lang="en-US" sz="1800" dirty="0"/>
              <a:t>towards the ideas they are presenting. This is called a </a:t>
            </a:r>
            <a:r>
              <a:rPr lang="en-US" sz="1800" b="1" dirty="0"/>
              <a:t>stance</a:t>
            </a:r>
            <a:r>
              <a:rPr lang="en-US" sz="1800" dirty="0"/>
              <a:t>. </a:t>
            </a:r>
          </a:p>
          <a:p>
            <a:pPr marL="0" indent="0">
              <a:lnSpc>
                <a:spcPct val="100000"/>
              </a:lnSpc>
              <a:spcBef>
                <a:spcPts val="0"/>
              </a:spcBef>
              <a:buNone/>
            </a:pPr>
            <a:endParaRPr lang="en-US" sz="1800" dirty="0"/>
          </a:p>
          <a:p>
            <a:pPr marL="0" indent="0" algn="ctr">
              <a:lnSpc>
                <a:spcPct val="100000"/>
              </a:lnSpc>
              <a:spcBef>
                <a:spcPts val="0"/>
              </a:spcBef>
              <a:buNone/>
            </a:pPr>
            <a:r>
              <a:rPr lang="en-US" sz="1800" i="1" u="sng" dirty="0"/>
              <a:t>Recognizing stance</a:t>
            </a:r>
            <a:endParaRPr lang="en-GB" sz="1800" u="sng" dirty="0"/>
          </a:p>
          <a:p>
            <a:pPr marL="0" indent="0">
              <a:lnSpc>
                <a:spcPct val="100000"/>
              </a:lnSpc>
              <a:spcBef>
                <a:spcPts val="0"/>
              </a:spcBef>
              <a:buNone/>
            </a:pPr>
            <a:r>
              <a:rPr lang="en-US" sz="1800" dirty="0"/>
              <a:t>A </a:t>
            </a:r>
            <a:r>
              <a:rPr lang="en-US" sz="1800" b="1" dirty="0"/>
              <a:t>stance</a:t>
            </a:r>
            <a:r>
              <a:rPr lang="en-US" sz="1800" dirty="0"/>
              <a:t> could be obvious, or less obvious. There are certain indicators:</a:t>
            </a:r>
            <a:endParaRPr lang="en-GB" sz="1800" dirty="0"/>
          </a:p>
          <a:p>
            <a:pPr marL="0" indent="0">
              <a:buNone/>
            </a:pPr>
            <a:endParaRPr lang="en-GB" sz="1800" dirty="0"/>
          </a:p>
          <a:p>
            <a:pPr marL="0" indent="0">
              <a:buNone/>
            </a:pPr>
            <a:r>
              <a:rPr lang="en-US" sz="2000" dirty="0"/>
              <a:t>	 </a:t>
            </a:r>
            <a:endParaRPr lang="en-GB" sz="2000" dirty="0"/>
          </a:p>
        </p:txBody>
      </p:sp>
      <p:grpSp>
        <p:nvGrpSpPr>
          <p:cNvPr id="6" name="Group 2"/>
          <p:cNvGrpSpPr>
            <a:grpSpLocks/>
          </p:cNvGrpSpPr>
          <p:nvPr/>
        </p:nvGrpSpPr>
        <p:grpSpPr bwMode="auto">
          <a:xfrm>
            <a:off x="2351584" y="278397"/>
            <a:ext cx="9505053" cy="556827"/>
            <a:chOff x="103092947" y="106166598"/>
            <a:chExt cx="6633630" cy="556506"/>
          </a:xfrm>
        </p:grpSpPr>
        <p:sp>
          <p:nvSpPr>
            <p:cNvPr id="7" name="Text Box 3"/>
            <p:cNvSpPr txBox="1">
              <a:spLocks noChangeArrowheads="1"/>
            </p:cNvSpPr>
            <p:nvPr/>
          </p:nvSpPr>
          <p:spPr bwMode="auto">
            <a:xfrm>
              <a:off x="103121221" y="106166598"/>
              <a:ext cx="6605356" cy="4844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9BBD"/>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GB" altLang="en-US" sz="2400" b="1" dirty="0">
                  <a:solidFill>
                    <a:srgbClr val="000000"/>
                  </a:solidFill>
                  <a:latin typeface="Verdana" panose="020B0604030504040204" pitchFamily="34" charset="0"/>
                </a:rPr>
                <a:t>Preparing for the lecture:</a:t>
              </a:r>
              <a:r>
                <a:rPr lang="en-GB" altLang="en-US" sz="2400" dirty="0">
                  <a:solidFill>
                    <a:srgbClr val="000000"/>
                  </a:solidFill>
                  <a:latin typeface="Verdana" panose="020B0604030504040204" pitchFamily="34" charset="0"/>
                </a:rPr>
                <a:t> Listening and note-taking focus</a:t>
              </a:r>
              <a:endParaRPr lang="en-US" altLang="en-US" sz="2800" dirty="0">
                <a:latin typeface="Arial" panose="020B0604020202020204" pitchFamily="34" charset="0"/>
              </a:endParaRPr>
            </a:p>
          </p:txBody>
        </p:sp>
        <p:sp>
          <p:nvSpPr>
            <p:cNvPr id="8" name="Rectangle 4"/>
            <p:cNvSpPr>
              <a:spLocks noChangeArrowheads="1"/>
            </p:cNvSpPr>
            <p:nvPr/>
          </p:nvSpPr>
          <p:spPr bwMode="auto">
            <a:xfrm>
              <a:off x="103092947" y="106651103"/>
              <a:ext cx="6633626" cy="72001"/>
            </a:xfrm>
            <a:prstGeom prst="rect">
              <a:avLst/>
            </a:prstGeom>
            <a:gradFill rotWithShape="1">
              <a:gsLst>
                <a:gs pos="0">
                  <a:srgbClr val="FFFFFF"/>
                </a:gs>
                <a:gs pos="100000">
                  <a:srgbClr val="002060"/>
                </a:gs>
              </a:gsLst>
              <a:lin ang="10800000" scaled="1"/>
            </a:gra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pic>
        <p:nvPicPr>
          <p:cNvPr id="10" name="Picture 5" descr="UoN_Primary_Logo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16632"/>
            <a:ext cx="1938231" cy="7200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Rectangle 3"/>
          <p:cNvSpPr/>
          <p:nvPr/>
        </p:nvSpPr>
        <p:spPr>
          <a:xfrm>
            <a:off x="6402040" y="3485530"/>
            <a:ext cx="5472599" cy="375552"/>
          </a:xfrm>
          <a:prstGeom prst="rect">
            <a:avLst/>
          </a:prstGeom>
        </p:spPr>
        <p:txBody>
          <a:bodyPr wrap="square">
            <a:spAutoFit/>
          </a:bodyPr>
          <a:lstStyle/>
          <a:p>
            <a:pPr algn="just" fontAlgn="base">
              <a:lnSpc>
                <a:spcPct val="107000"/>
              </a:lnSpc>
            </a:pPr>
            <a:endParaRPr lang="en-GB" dirty="0">
              <a:latin typeface="Calibri" panose="020F0502020204030204" pitchFamily="34" charset="0"/>
              <a:ea typeface="DengXian"/>
              <a:cs typeface="Times New Roman" panose="02020603050405020304" pitchFamily="18" charset="0"/>
            </a:endParaRPr>
          </a:p>
        </p:txBody>
      </p:sp>
      <p:sp>
        <p:nvSpPr>
          <p:cNvPr id="2" name="Rectangle 1"/>
          <p:cNvSpPr/>
          <p:nvPr/>
        </p:nvSpPr>
        <p:spPr>
          <a:xfrm>
            <a:off x="386771" y="3002468"/>
            <a:ext cx="7043458" cy="3970318"/>
          </a:xfrm>
          <a:prstGeom prst="rect">
            <a:avLst/>
          </a:prstGeom>
        </p:spPr>
        <p:txBody>
          <a:bodyPr wrap="square">
            <a:spAutoFit/>
          </a:bodyPr>
          <a:lstStyle/>
          <a:p>
            <a:pPr lvl="0"/>
            <a:r>
              <a:rPr lang="en-US" u="sng" dirty="0"/>
              <a:t>Language choices</a:t>
            </a:r>
          </a:p>
          <a:p>
            <a:pPr lvl="0"/>
            <a:r>
              <a:rPr lang="en-US" dirty="0"/>
              <a:t>Word choice can be a clear indicator of stance. Listen out for:</a:t>
            </a:r>
          </a:p>
          <a:p>
            <a:pPr lvl="0"/>
            <a:endParaRPr lang="en-US" dirty="0"/>
          </a:p>
          <a:p>
            <a:pPr marL="285750" indent="-285750">
              <a:buFont typeface="Arial" panose="020B0604020202020204" pitchFamily="34" charset="0"/>
              <a:buChar char="•"/>
            </a:pPr>
            <a:r>
              <a:rPr lang="en-US" i="1" dirty="0">
                <a:solidFill>
                  <a:srgbClr val="0070C0"/>
                </a:solidFill>
              </a:rPr>
              <a:t>Use of adjectives and nouns </a:t>
            </a:r>
          </a:p>
          <a:p>
            <a:r>
              <a:rPr lang="en-US" i="1" dirty="0">
                <a:solidFill>
                  <a:srgbClr val="0070C0"/>
                </a:solidFill>
              </a:rPr>
              <a:t>		</a:t>
            </a:r>
            <a:r>
              <a:rPr lang="en-US" i="1" dirty="0"/>
              <a:t>e.g. exciting/ worrying - success/ failure</a:t>
            </a:r>
            <a:endParaRPr lang="en-GB" i="1" dirty="0"/>
          </a:p>
          <a:p>
            <a:pPr marL="285750" indent="-285750">
              <a:buFont typeface="Arial" panose="020B0604020202020204" pitchFamily="34" charset="0"/>
              <a:buChar char="•"/>
            </a:pPr>
            <a:r>
              <a:rPr lang="en-US" i="1" dirty="0">
                <a:solidFill>
                  <a:srgbClr val="0070C0"/>
                </a:solidFill>
              </a:rPr>
              <a:t>Pronouns</a:t>
            </a:r>
            <a:endParaRPr lang="en-US" i="1" dirty="0"/>
          </a:p>
          <a:p>
            <a:r>
              <a:rPr lang="en-US" i="1" dirty="0"/>
              <a:t>	The use of </a:t>
            </a:r>
            <a:r>
              <a:rPr lang="en-US" i="1" u="sng" dirty="0"/>
              <a:t>we/ our</a:t>
            </a:r>
            <a:r>
              <a:rPr lang="en-US" i="1" dirty="0"/>
              <a:t> indicates importance through 	relevance to us. </a:t>
            </a:r>
          </a:p>
          <a:p>
            <a:r>
              <a:rPr lang="en-US" i="1" dirty="0"/>
              <a:t>		e.g. </a:t>
            </a:r>
            <a:r>
              <a:rPr lang="en-US" i="1" u="sng" dirty="0"/>
              <a:t>we</a:t>
            </a:r>
            <a:r>
              <a:rPr lang="en-US" i="1" dirty="0"/>
              <a:t> have a responsibility, </a:t>
            </a:r>
            <a:r>
              <a:rPr lang="en-US" i="1" u="sng" dirty="0"/>
              <a:t>our</a:t>
            </a:r>
            <a:r>
              <a:rPr lang="en-US" i="1" dirty="0"/>
              <a:t> future</a:t>
            </a:r>
            <a:endParaRPr lang="en-GB" i="1" dirty="0"/>
          </a:p>
          <a:p>
            <a:pPr marL="285750" indent="-285750">
              <a:buFont typeface="Arial" panose="020B0604020202020204" pitchFamily="34" charset="0"/>
              <a:buChar char="•"/>
            </a:pPr>
            <a:r>
              <a:rPr lang="en-US" i="1" dirty="0">
                <a:solidFill>
                  <a:srgbClr val="0070C0"/>
                </a:solidFill>
              </a:rPr>
              <a:t>Intensifiers and qualifiers </a:t>
            </a:r>
          </a:p>
          <a:p>
            <a:r>
              <a:rPr lang="en-US" i="1" dirty="0">
                <a:solidFill>
                  <a:srgbClr val="0070C0"/>
                </a:solidFill>
              </a:rPr>
              <a:t>	</a:t>
            </a:r>
            <a:r>
              <a:rPr lang="en-US" i="1" dirty="0"/>
              <a:t>These indicate degree of certainty.</a:t>
            </a:r>
            <a:endParaRPr lang="en-US" i="1" dirty="0">
              <a:highlight>
                <a:srgbClr val="FFFF00"/>
              </a:highlight>
            </a:endParaRPr>
          </a:p>
          <a:p>
            <a:r>
              <a:rPr lang="en-US" i="1" dirty="0"/>
              <a:t>		e.g. It is </a:t>
            </a:r>
            <a:r>
              <a:rPr lang="en-US" i="1" u="sng" dirty="0"/>
              <a:t>clearly evident</a:t>
            </a:r>
            <a:r>
              <a:rPr lang="en-US" i="1" dirty="0"/>
              <a:t>/ It is </a:t>
            </a:r>
            <a:r>
              <a:rPr lang="en-US" i="1" u="sng" dirty="0"/>
              <a:t>highly unlikely</a:t>
            </a:r>
          </a:p>
          <a:p>
            <a:pPr marL="285750" indent="-285750">
              <a:buFont typeface="Arial" panose="020B0604020202020204" pitchFamily="34" charset="0"/>
              <a:buChar char="•"/>
            </a:pPr>
            <a:r>
              <a:rPr lang="en-US" i="1" dirty="0">
                <a:solidFill>
                  <a:srgbClr val="0070C0"/>
                </a:solidFill>
              </a:rPr>
              <a:t>Signposting language</a:t>
            </a:r>
          </a:p>
          <a:p>
            <a:r>
              <a:rPr lang="en-US" i="1" dirty="0">
                <a:solidFill>
                  <a:srgbClr val="0070C0"/>
                </a:solidFill>
              </a:rPr>
              <a:t>		</a:t>
            </a:r>
            <a:r>
              <a:rPr lang="en-US" i="1" dirty="0"/>
              <a:t>e.g. On the one hand … on the other hand …</a:t>
            </a:r>
          </a:p>
          <a:p>
            <a:endParaRPr lang="en-US" i="1" dirty="0"/>
          </a:p>
        </p:txBody>
      </p:sp>
      <p:sp>
        <p:nvSpPr>
          <p:cNvPr id="9" name="Rectangle 8"/>
          <p:cNvSpPr/>
          <p:nvPr/>
        </p:nvSpPr>
        <p:spPr>
          <a:xfrm>
            <a:off x="7680176" y="3039417"/>
            <a:ext cx="4176455" cy="3693319"/>
          </a:xfrm>
          <a:prstGeom prst="rect">
            <a:avLst/>
          </a:prstGeom>
        </p:spPr>
        <p:txBody>
          <a:bodyPr wrap="square">
            <a:spAutoFit/>
          </a:bodyPr>
          <a:lstStyle/>
          <a:p>
            <a:pPr lvl="0"/>
            <a:r>
              <a:rPr lang="en-US" u="sng" dirty="0"/>
              <a:t>Paralanguage</a:t>
            </a:r>
            <a:endParaRPr lang="en-GB" dirty="0"/>
          </a:p>
          <a:p>
            <a:r>
              <a:rPr lang="en-US" dirty="0"/>
              <a:t>Facial expressions, body movement and tone of voice may indicate the emotion or attitude towards an idea.</a:t>
            </a:r>
          </a:p>
          <a:p>
            <a:pPr lvl="1"/>
            <a:endParaRPr lang="en-US" i="1" dirty="0"/>
          </a:p>
          <a:p>
            <a:pPr marL="285750" indent="-285750">
              <a:buFont typeface="Arial" panose="020B0604020202020204" pitchFamily="34" charset="0"/>
              <a:buChar char="•"/>
            </a:pPr>
            <a:r>
              <a:rPr lang="en-US" i="1" dirty="0">
                <a:solidFill>
                  <a:srgbClr val="0070C0"/>
                </a:solidFill>
              </a:rPr>
              <a:t>Enthusiastic, serious, annoyed</a:t>
            </a:r>
            <a:r>
              <a:rPr lang="en-US" dirty="0">
                <a:solidFill>
                  <a:srgbClr val="0070C0"/>
                </a:solidFill>
              </a:rPr>
              <a:t> </a:t>
            </a:r>
          </a:p>
          <a:p>
            <a:r>
              <a:rPr lang="en-US" dirty="0">
                <a:solidFill>
                  <a:srgbClr val="0070C0"/>
                </a:solidFill>
              </a:rPr>
              <a:t>		</a:t>
            </a:r>
            <a:r>
              <a:rPr lang="en-US" dirty="0"/>
              <a:t>- may indicate a strong stance</a:t>
            </a:r>
            <a:endParaRPr lang="en-GB" dirty="0"/>
          </a:p>
          <a:p>
            <a:pPr marL="285750" indent="-285750">
              <a:buFont typeface="Arial" panose="020B0604020202020204" pitchFamily="34" charset="0"/>
              <a:buChar char="•"/>
            </a:pPr>
            <a:r>
              <a:rPr lang="en-US" i="1" dirty="0">
                <a:solidFill>
                  <a:srgbClr val="0070C0"/>
                </a:solidFill>
              </a:rPr>
              <a:t>Humorous, indifferent </a:t>
            </a:r>
          </a:p>
          <a:p>
            <a:r>
              <a:rPr lang="en-US" i="1" dirty="0">
                <a:solidFill>
                  <a:srgbClr val="0070C0"/>
                </a:solidFill>
              </a:rPr>
              <a:t>		</a:t>
            </a:r>
            <a:r>
              <a:rPr lang="en-US" i="1" dirty="0"/>
              <a:t>- </a:t>
            </a:r>
            <a:r>
              <a:rPr lang="en-US" dirty="0"/>
              <a:t>may indicate less importance</a:t>
            </a:r>
            <a:endParaRPr lang="en-GB" dirty="0"/>
          </a:p>
          <a:p>
            <a:pPr marL="285750" indent="-285750">
              <a:buFont typeface="Arial" panose="020B0604020202020204" pitchFamily="34" charset="0"/>
              <a:buChar char="•"/>
            </a:pPr>
            <a:r>
              <a:rPr lang="en-US" i="1" dirty="0">
                <a:solidFill>
                  <a:srgbClr val="0070C0"/>
                </a:solidFill>
              </a:rPr>
              <a:t>Hesitant, careful</a:t>
            </a:r>
            <a:r>
              <a:rPr lang="en-US" dirty="0">
                <a:solidFill>
                  <a:srgbClr val="0070C0"/>
                </a:solidFill>
              </a:rPr>
              <a:t> </a:t>
            </a:r>
          </a:p>
          <a:p>
            <a:r>
              <a:rPr lang="en-US" dirty="0">
                <a:solidFill>
                  <a:srgbClr val="0070C0"/>
                </a:solidFill>
              </a:rPr>
              <a:t>		</a:t>
            </a:r>
            <a:r>
              <a:rPr lang="en-US" dirty="0"/>
              <a:t>- may indicate complexity of 				stance or idea</a:t>
            </a:r>
          </a:p>
          <a:p>
            <a:endParaRPr lang="en-US" i="1" dirty="0"/>
          </a:p>
        </p:txBody>
      </p:sp>
      <p:pic>
        <p:nvPicPr>
          <p:cNvPr id="5" name="Picture 6" descr="Book Generic Mixed icon">
            <a:extLst>
              <a:ext uri="{FF2B5EF4-FFF2-40B4-BE49-F238E27FC236}">
                <a16:creationId xmlns:a16="http://schemas.microsoft.com/office/drawing/2014/main" id="{E1E9ED08-B3CD-A21D-1BCD-9E29F9269D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7808" y="1839381"/>
            <a:ext cx="988823" cy="98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57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13BD3B2ACE4B479C7E961D71E27E68" ma:contentTypeVersion="17" ma:contentTypeDescription="Create a new document." ma:contentTypeScope="" ma:versionID="568b8adbecda335264cfe31496b90c93">
  <xsd:schema xmlns:xsd="http://www.w3.org/2001/XMLSchema" xmlns:xs="http://www.w3.org/2001/XMLSchema" xmlns:p="http://schemas.microsoft.com/office/2006/metadata/properties" xmlns:ns2="545d15f7-6577-4bc9-aa88-89ac4a3e5607" xmlns:ns3="71566fe0-4e9e-429a-8fc8-bbed13cddc77" targetNamespace="http://schemas.microsoft.com/office/2006/metadata/properties" ma:root="true" ma:fieldsID="7721472c44fd29fe429fa1e6eef86e5e" ns2:_="" ns3:_="">
    <xsd:import namespace="545d15f7-6577-4bc9-aa88-89ac4a3e5607"/>
    <xsd:import namespace="71566fe0-4e9e-429a-8fc8-bbed13cddc77"/>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5d15f7-6577-4bc9-aa88-89ac4a3e56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5b41eaff-6be1-43e3-aa28-e44eb035eb3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1566fe0-4e9e-429a-8fc8-bbed13cddc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7187714-89cd-4f3c-bca0-aa506d32a13e}" ma:internalName="TaxCatchAll" ma:showField="CatchAllData" ma:web="71566fe0-4e9e-429a-8fc8-bbed13cddc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545d15f7-6577-4bc9-aa88-89ac4a3e5607" xsi:nil="true"/>
    <TaxCatchAll xmlns="71566fe0-4e9e-429a-8fc8-bbed13cddc77" xsi:nil="true"/>
    <lcf76f155ced4ddcb4097134ff3c332f xmlns="545d15f7-6577-4bc9-aa88-89ac4a3e5607">
      <Terms xmlns="http://schemas.microsoft.com/office/infopath/2007/PartnerControls"/>
    </lcf76f155ced4ddcb4097134ff3c332f>
    <SharedWithUsers xmlns="71566fe0-4e9e-429a-8fc8-bbed13cddc77">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63A9E5-55FB-46CF-8616-453772407B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5d15f7-6577-4bc9-aa88-89ac4a3e5607"/>
    <ds:schemaRef ds:uri="71566fe0-4e9e-429a-8fc8-bbed13cddc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1187D4-867B-4BCC-9BAC-3FB608B710DB}">
  <ds:schemaRefs>
    <ds:schemaRef ds:uri="http://purl.org/dc/elements/1.1/"/>
    <ds:schemaRef ds:uri="http://schemas.microsoft.com/office/2006/documentManagement/types"/>
    <ds:schemaRef ds:uri="http://purl.org/dc/dcmitype/"/>
    <ds:schemaRef ds:uri="http://schemas.microsoft.com/office/2006/metadata/properties"/>
    <ds:schemaRef ds:uri="545d15f7-6577-4bc9-aa88-89ac4a3e5607"/>
    <ds:schemaRef ds:uri="http://purl.org/dc/terms/"/>
    <ds:schemaRef ds:uri="http://www.w3.org/XML/1998/namespace"/>
    <ds:schemaRef ds:uri="http://schemas.microsoft.com/office/infopath/2007/PartnerControls"/>
    <ds:schemaRef ds:uri="http://schemas.openxmlformats.org/package/2006/metadata/core-properties"/>
    <ds:schemaRef ds:uri="71566fe0-4e9e-429a-8fc8-bbed13cddc77"/>
    <ds:schemaRef ds:uri="c98cd21c-babb-4b51-9f32-e929c9312283"/>
    <ds:schemaRef ds:uri="b4633975-2ae0-4980-b3dc-2c3583686570"/>
  </ds:schemaRefs>
</ds:datastoreItem>
</file>

<file path=customXml/itemProps3.xml><?xml version="1.0" encoding="utf-8"?>
<ds:datastoreItem xmlns:ds="http://schemas.openxmlformats.org/officeDocument/2006/customXml" ds:itemID="{1AFD932A-F324-46EC-A471-CB011E9024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9554</TotalTime>
  <Words>2565</Words>
  <Application>Microsoft Office PowerPoint</Application>
  <PresentationFormat>Widescreen</PresentationFormat>
  <Paragraphs>293</Paragraphs>
  <Slides>27</Slides>
  <Notes>2</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Calibri </vt:lpstr>
      <vt:lpstr>SimSun</vt:lpstr>
      <vt:lpstr>Arial</vt:lpstr>
      <vt:lpstr>Calibri</vt:lpstr>
      <vt:lpstr>Calibri Light</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10</vt:lpstr>
    </vt:vector>
  </TitlesOfParts>
  <Company>The 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Shayna Kozuch</dc:creator>
  <cp:lastModifiedBy>Michaela Seserman</cp:lastModifiedBy>
  <cp:revision>1597</cp:revision>
  <cp:lastPrinted>2015-02-25T05:39:47Z</cp:lastPrinted>
  <dcterms:created xsi:type="dcterms:W3CDTF">2011-01-19T07:34:59Z</dcterms:created>
  <dcterms:modified xsi:type="dcterms:W3CDTF">2024-12-02T14:37:50Z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0x010100CD13BD3B2ACE4B479C7E961D71E27E68</vt:lpwstr>
  </property>
  <property fmtid="{D5CDD505-2E9C-101B-9397-08002B2CF9AE}" pid="3" name="Order">
    <vt:r8>11700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y fmtid="{D5CDD505-2E9C-101B-9397-08002B2CF9AE}" pid="12" name="TriggerFlowInfo">
    <vt:lpwstr/>
  </property>
</Properties>
</file>